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44" r:id="rId1"/>
  </p:sldMasterIdLst>
  <p:notesMasterIdLst>
    <p:notesMasterId r:id="rId3"/>
  </p:notesMasterIdLst>
  <p:sldIdLst>
    <p:sldId id="259" r:id="rId2"/>
  </p:sldIdLst>
  <p:sldSz cx="32759650" cy="46440725"/>
  <p:notesSz cx="7104063" cy="1023461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4626" userDrawn="1">
          <p15:clr>
            <a:srgbClr val="A4A3A4"/>
          </p15:clr>
        </p15:guide>
        <p15:guide id="2" pos="10317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Kazuhiko Yokosawa" initials="" lastIdx="6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3E500"/>
    <a:srgbClr val="BD171B"/>
    <a:srgbClr val="0A0800"/>
    <a:srgbClr val="6886A2"/>
    <a:srgbClr val="DF7400"/>
    <a:srgbClr val="0000FF"/>
    <a:srgbClr val="0076D0"/>
    <a:srgbClr val="008100"/>
    <a:srgbClr val="15B000"/>
    <a:srgbClr val="00C1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389"/>
    <p:restoredTop sz="95724" autoAdjust="0"/>
  </p:normalViewPr>
  <p:slideViewPr>
    <p:cSldViewPr snapToGrid="0" snapToObjects="1">
      <p:cViewPr>
        <p:scale>
          <a:sx n="39" d="100"/>
          <a:sy n="39" d="100"/>
        </p:scale>
        <p:origin x="3312" y="144"/>
      </p:cViewPr>
      <p:guideLst>
        <p:guide orient="horz" pos="14626"/>
        <p:guide pos="1031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notesMaster" Target="notesMasters/notesMaster1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4023992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/>
            </a:lvl1pPr>
          </a:lstStyle>
          <a:p>
            <a:fld id="{39FE9083-C458-854B-AE27-0A4FB892CE3B}" type="datetimeFigureOut">
              <a:rPr kumimoji="1" lang="ja-JP" altLang="en-US" smtClean="0"/>
              <a:t>2026/1/24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2335213" y="1279525"/>
            <a:ext cx="2433637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75" tIns="49538" rIns="99075" bIns="49538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710407" y="4925407"/>
            <a:ext cx="5683250" cy="4029879"/>
          </a:xfrm>
          <a:prstGeom prst="rect">
            <a:avLst/>
          </a:prstGeom>
        </p:spPr>
        <p:txBody>
          <a:bodyPr vert="horz" lIns="99075" tIns="49538" rIns="99075" bIns="49538" rtlCol="0"/>
          <a:lstStyle/>
          <a:p>
            <a:pPr lvl="0"/>
            <a:r>
              <a:rPr kumimoji="1" lang="ja-JP" altLang="en-US"/>
              <a:t>Master Text Formatting</a:t>
            </a:r>
          </a:p>
          <a:p>
            <a:pPr lvl="1"/>
            <a:r>
              <a:rPr kumimoji="1" lang="en-US" altLang="ja-JP"/>
              <a:t>Second </a:t>
            </a:r>
            <a:r>
              <a:rPr kumimoji="1" lang="ja-JP" altLang="en-US"/>
              <a:t>Level</a:t>
            </a:r>
          </a:p>
          <a:p>
            <a:pPr lvl="2"/>
            <a:r>
              <a:rPr kumimoji="1" lang="en-US" altLang="ja-JP"/>
              <a:t>Third </a:t>
            </a:r>
            <a:r>
              <a:rPr kumimoji="1" lang="ja-JP" altLang="en-US"/>
              <a:t>Level</a:t>
            </a:r>
          </a:p>
          <a:p>
            <a:pPr lvl="3"/>
            <a:r>
              <a:rPr kumimoji="1" lang="en-US" altLang="ja-JP"/>
              <a:t>4th </a:t>
            </a:r>
            <a:r>
              <a:rPr kumimoji="1" lang="ja-JP" altLang="en-US"/>
              <a:t>Level</a:t>
            </a:r>
          </a:p>
          <a:p>
            <a:pPr lvl="4"/>
            <a:r>
              <a:rPr kumimoji="1" lang="en-US" altLang="ja-JP"/>
              <a:t>5th </a:t>
            </a:r>
            <a:r>
              <a:rPr kumimoji="1" lang="ja-JP" altLang="en-US"/>
              <a:t>level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4023992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/>
            </a:lvl1pPr>
          </a:lstStyle>
          <a:p>
            <a:fld id="{B03D3869-D52F-F24A-9E94-DC3B53E022E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612102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2335213" y="1279525"/>
            <a:ext cx="2433637" cy="3454400"/>
          </a:xfrm>
        </p:spPr>
        <p:txBody>
          <a:bodyPr/>
          <a:lstStyle/>
          <a:p>
            <a:endParaRPr lang="ja-JP" altLang="en-US"/>
          </a:p>
        </p:txBody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ja-JP" sz="1200" b="0" i="0" u="none" strike="noStrike" dirty="0">
                <a:effectLst/>
                <a:latin typeface="Arial" panose="020B0604020202020204" pitchFamily="34" charset="0"/>
              </a:rPr>
              <a:t>The misbinding/control were not counterbalanced in terms of color-motion pairing.</a:t>
            </a:r>
            <a:br>
              <a:rPr lang="en" altLang="ja-JP" sz="1200" b="0" i="0" u="none" strike="noStrike" dirty="0">
                <a:effectLst/>
                <a:latin typeface="Arial" panose="020B0604020202020204" pitchFamily="34" charset="0"/>
              </a:rPr>
            </a:br>
            <a:br>
              <a:rPr lang="en" altLang="ja-JP" sz="1200" b="0" i="0" u="none" strike="noStrike" dirty="0">
                <a:effectLst/>
                <a:latin typeface="Arial" panose="020B0604020202020204" pitchFamily="34" charset="0"/>
              </a:rPr>
            </a:br>
            <a:r>
              <a:rPr lang="en" altLang="ja-JP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CCMAEs based on veridical color–motion pairings are typically weaker than the non-color-contingent motion aftereffect, and aftereffects caused by the illusory percepts are also generally reduced relative to those induced by physically presented stimuli. </a:t>
            </a:r>
            <a:endParaRPr kumimoji="1" lang="ja-JP" altLang="en-US" sz="120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3D3869-D52F-F24A-9E94-DC3B53E022E3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998648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56974" y="7600372"/>
            <a:ext cx="27845703" cy="16168252"/>
          </a:xfrm>
        </p:spPr>
        <p:txBody>
          <a:bodyPr anchor="b"/>
          <a:lstStyle>
            <a:lvl1pPr algn="ctr">
              <a:defRPr sz="21496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94956" y="24392134"/>
            <a:ext cx="24569738" cy="11212422"/>
          </a:xfrm>
        </p:spPr>
        <p:txBody>
          <a:bodyPr/>
          <a:lstStyle>
            <a:lvl1pPr marL="0" indent="0" algn="ctr">
              <a:buNone/>
              <a:defRPr sz="8598"/>
            </a:lvl1pPr>
            <a:lvl2pPr marL="1637965" indent="0" algn="ctr">
              <a:buNone/>
              <a:defRPr sz="7165"/>
            </a:lvl2pPr>
            <a:lvl3pPr marL="3275929" indent="0" algn="ctr">
              <a:buNone/>
              <a:defRPr sz="6449"/>
            </a:lvl3pPr>
            <a:lvl4pPr marL="4913894" indent="0" algn="ctr">
              <a:buNone/>
              <a:defRPr sz="5732"/>
            </a:lvl4pPr>
            <a:lvl5pPr marL="6551859" indent="0" algn="ctr">
              <a:buNone/>
              <a:defRPr sz="5732"/>
            </a:lvl5pPr>
            <a:lvl6pPr marL="8189824" indent="0" algn="ctr">
              <a:buNone/>
              <a:defRPr sz="5732"/>
            </a:lvl6pPr>
            <a:lvl7pPr marL="9827788" indent="0" algn="ctr">
              <a:buNone/>
              <a:defRPr sz="5732"/>
            </a:lvl7pPr>
            <a:lvl8pPr marL="11465753" indent="0" algn="ctr">
              <a:buNone/>
              <a:defRPr sz="5732"/>
            </a:lvl8pPr>
            <a:lvl9pPr marL="13103718" indent="0" algn="ctr">
              <a:buNone/>
              <a:defRPr sz="5732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D8302-C07E-0D4C-AB07-CB2A9C7C437E}" type="datetimeFigureOut">
              <a:rPr kumimoji="1" lang="ja-JP" altLang="en-US" smtClean="0"/>
              <a:t>2026/1/24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EA17B-D0DA-4F4E-9687-839BE55CD45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545663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D8302-C07E-0D4C-AB07-CB2A9C7C437E}" type="datetimeFigureOut">
              <a:rPr kumimoji="1" lang="ja-JP" altLang="en-US" smtClean="0"/>
              <a:t>2026/1/24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EA17B-D0DA-4F4E-9687-839BE55CD45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646079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3443626" y="2472538"/>
            <a:ext cx="7063800" cy="3935636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52228" y="2472538"/>
            <a:ext cx="20781903" cy="3935636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D8302-C07E-0D4C-AB07-CB2A9C7C437E}" type="datetimeFigureOut">
              <a:rPr kumimoji="1" lang="ja-JP" altLang="en-US" smtClean="0"/>
              <a:t>2026/1/24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EA17B-D0DA-4F4E-9687-839BE55CD45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338321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D8302-C07E-0D4C-AB07-CB2A9C7C437E}" type="datetimeFigureOut">
              <a:rPr kumimoji="1" lang="ja-JP" altLang="en-US" smtClean="0"/>
              <a:t>2026/1/24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EA17B-D0DA-4F4E-9687-839BE55CD45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955739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5165" y="11577944"/>
            <a:ext cx="28255198" cy="19318048"/>
          </a:xfrm>
        </p:spPr>
        <p:txBody>
          <a:bodyPr anchor="b"/>
          <a:lstStyle>
            <a:lvl1pPr>
              <a:defRPr sz="21496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5165" y="31078749"/>
            <a:ext cx="28255198" cy="10158905"/>
          </a:xfrm>
        </p:spPr>
        <p:txBody>
          <a:bodyPr/>
          <a:lstStyle>
            <a:lvl1pPr marL="0" indent="0">
              <a:buNone/>
              <a:defRPr sz="8598">
                <a:solidFill>
                  <a:schemeClr val="tx1"/>
                </a:solidFill>
              </a:defRPr>
            </a:lvl1pPr>
            <a:lvl2pPr marL="1637965" indent="0">
              <a:buNone/>
              <a:defRPr sz="7165">
                <a:solidFill>
                  <a:schemeClr val="tx1">
                    <a:tint val="75000"/>
                  </a:schemeClr>
                </a:solidFill>
              </a:defRPr>
            </a:lvl2pPr>
            <a:lvl3pPr marL="3275929" indent="0">
              <a:buNone/>
              <a:defRPr sz="6449">
                <a:solidFill>
                  <a:schemeClr val="tx1">
                    <a:tint val="75000"/>
                  </a:schemeClr>
                </a:solidFill>
              </a:defRPr>
            </a:lvl3pPr>
            <a:lvl4pPr marL="4913894" indent="0">
              <a:buNone/>
              <a:defRPr sz="5732">
                <a:solidFill>
                  <a:schemeClr val="tx1">
                    <a:tint val="75000"/>
                  </a:schemeClr>
                </a:solidFill>
              </a:defRPr>
            </a:lvl4pPr>
            <a:lvl5pPr marL="6551859" indent="0">
              <a:buNone/>
              <a:defRPr sz="5732">
                <a:solidFill>
                  <a:schemeClr val="tx1">
                    <a:tint val="75000"/>
                  </a:schemeClr>
                </a:solidFill>
              </a:defRPr>
            </a:lvl5pPr>
            <a:lvl6pPr marL="8189824" indent="0">
              <a:buNone/>
              <a:defRPr sz="5732">
                <a:solidFill>
                  <a:schemeClr val="tx1">
                    <a:tint val="75000"/>
                  </a:schemeClr>
                </a:solidFill>
              </a:defRPr>
            </a:lvl6pPr>
            <a:lvl7pPr marL="9827788" indent="0">
              <a:buNone/>
              <a:defRPr sz="5732">
                <a:solidFill>
                  <a:schemeClr val="tx1">
                    <a:tint val="75000"/>
                  </a:schemeClr>
                </a:solidFill>
              </a:defRPr>
            </a:lvl7pPr>
            <a:lvl8pPr marL="11465753" indent="0">
              <a:buNone/>
              <a:defRPr sz="5732">
                <a:solidFill>
                  <a:schemeClr val="tx1">
                    <a:tint val="75000"/>
                  </a:schemeClr>
                </a:solidFill>
              </a:defRPr>
            </a:lvl8pPr>
            <a:lvl9pPr marL="13103718" indent="0">
              <a:buNone/>
              <a:defRPr sz="573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D8302-C07E-0D4C-AB07-CB2A9C7C437E}" type="datetimeFigureOut">
              <a:rPr kumimoji="1" lang="ja-JP" altLang="en-US" smtClean="0"/>
              <a:t>2026/1/24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EA17B-D0DA-4F4E-9687-839BE55CD45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358651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52226" y="12362693"/>
            <a:ext cx="13922851" cy="29466213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584573" y="12362693"/>
            <a:ext cx="13922851" cy="29466213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D8302-C07E-0D4C-AB07-CB2A9C7C437E}" type="datetimeFigureOut">
              <a:rPr kumimoji="1" lang="ja-JP" altLang="en-US" smtClean="0"/>
              <a:t>2026/1/24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EA17B-D0DA-4F4E-9687-839BE55CD45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05087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56493" y="2472549"/>
            <a:ext cx="28255198" cy="8976394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56497" y="11384431"/>
            <a:ext cx="13858865" cy="5579334"/>
          </a:xfrm>
        </p:spPr>
        <p:txBody>
          <a:bodyPr anchor="b"/>
          <a:lstStyle>
            <a:lvl1pPr marL="0" indent="0">
              <a:buNone/>
              <a:defRPr sz="8598" b="1"/>
            </a:lvl1pPr>
            <a:lvl2pPr marL="1637965" indent="0">
              <a:buNone/>
              <a:defRPr sz="7165" b="1"/>
            </a:lvl2pPr>
            <a:lvl3pPr marL="3275929" indent="0">
              <a:buNone/>
              <a:defRPr sz="6449" b="1"/>
            </a:lvl3pPr>
            <a:lvl4pPr marL="4913894" indent="0">
              <a:buNone/>
              <a:defRPr sz="5732" b="1"/>
            </a:lvl4pPr>
            <a:lvl5pPr marL="6551859" indent="0">
              <a:buNone/>
              <a:defRPr sz="5732" b="1"/>
            </a:lvl5pPr>
            <a:lvl6pPr marL="8189824" indent="0">
              <a:buNone/>
              <a:defRPr sz="5732" b="1"/>
            </a:lvl6pPr>
            <a:lvl7pPr marL="9827788" indent="0">
              <a:buNone/>
              <a:defRPr sz="5732" b="1"/>
            </a:lvl7pPr>
            <a:lvl8pPr marL="11465753" indent="0">
              <a:buNone/>
              <a:defRPr sz="5732" b="1"/>
            </a:lvl8pPr>
            <a:lvl9pPr marL="13103718" indent="0">
              <a:buNone/>
              <a:defRPr sz="5732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56497" y="16963765"/>
            <a:ext cx="13858865" cy="24951143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6584575" y="11384431"/>
            <a:ext cx="13927118" cy="5579334"/>
          </a:xfrm>
        </p:spPr>
        <p:txBody>
          <a:bodyPr anchor="b"/>
          <a:lstStyle>
            <a:lvl1pPr marL="0" indent="0">
              <a:buNone/>
              <a:defRPr sz="8598" b="1"/>
            </a:lvl1pPr>
            <a:lvl2pPr marL="1637965" indent="0">
              <a:buNone/>
              <a:defRPr sz="7165" b="1"/>
            </a:lvl2pPr>
            <a:lvl3pPr marL="3275929" indent="0">
              <a:buNone/>
              <a:defRPr sz="6449" b="1"/>
            </a:lvl3pPr>
            <a:lvl4pPr marL="4913894" indent="0">
              <a:buNone/>
              <a:defRPr sz="5732" b="1"/>
            </a:lvl4pPr>
            <a:lvl5pPr marL="6551859" indent="0">
              <a:buNone/>
              <a:defRPr sz="5732" b="1"/>
            </a:lvl5pPr>
            <a:lvl6pPr marL="8189824" indent="0">
              <a:buNone/>
              <a:defRPr sz="5732" b="1"/>
            </a:lvl6pPr>
            <a:lvl7pPr marL="9827788" indent="0">
              <a:buNone/>
              <a:defRPr sz="5732" b="1"/>
            </a:lvl7pPr>
            <a:lvl8pPr marL="11465753" indent="0">
              <a:buNone/>
              <a:defRPr sz="5732" b="1"/>
            </a:lvl8pPr>
            <a:lvl9pPr marL="13103718" indent="0">
              <a:buNone/>
              <a:defRPr sz="5732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6584575" y="16963765"/>
            <a:ext cx="13927118" cy="24951143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D8302-C07E-0D4C-AB07-CB2A9C7C437E}" type="datetimeFigureOut">
              <a:rPr kumimoji="1" lang="ja-JP" altLang="en-US" smtClean="0"/>
              <a:t>2026/1/24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EA17B-D0DA-4F4E-9687-839BE55CD45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743211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D8302-C07E-0D4C-AB07-CB2A9C7C437E}" type="datetimeFigureOut">
              <a:rPr kumimoji="1" lang="ja-JP" altLang="en-US" smtClean="0"/>
              <a:t>2026/1/24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EA17B-D0DA-4F4E-9687-839BE55CD45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091127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D8302-C07E-0D4C-AB07-CB2A9C7C437E}" type="datetimeFigureOut">
              <a:rPr kumimoji="1" lang="ja-JP" altLang="en-US" smtClean="0"/>
              <a:t>2026/1/24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EA17B-D0DA-4F4E-9687-839BE55CD45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998814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56493" y="3096048"/>
            <a:ext cx="10565840" cy="10836169"/>
          </a:xfrm>
        </p:spPr>
        <p:txBody>
          <a:bodyPr anchor="b"/>
          <a:lstStyle>
            <a:lvl1pPr>
              <a:defRPr sz="11464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927118" y="6686615"/>
            <a:ext cx="16584573" cy="33003015"/>
          </a:xfrm>
        </p:spPr>
        <p:txBody>
          <a:bodyPr/>
          <a:lstStyle>
            <a:lvl1pPr>
              <a:defRPr sz="11464"/>
            </a:lvl1pPr>
            <a:lvl2pPr>
              <a:defRPr sz="10031"/>
            </a:lvl2pPr>
            <a:lvl3pPr>
              <a:defRPr sz="8598"/>
            </a:lvl3pPr>
            <a:lvl4pPr>
              <a:defRPr sz="7165"/>
            </a:lvl4pPr>
            <a:lvl5pPr>
              <a:defRPr sz="7165"/>
            </a:lvl5pPr>
            <a:lvl6pPr>
              <a:defRPr sz="7165"/>
            </a:lvl6pPr>
            <a:lvl7pPr>
              <a:defRPr sz="7165"/>
            </a:lvl7pPr>
            <a:lvl8pPr>
              <a:defRPr sz="7165"/>
            </a:lvl8pPr>
            <a:lvl9pPr>
              <a:defRPr sz="7165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56493" y="13932218"/>
            <a:ext cx="10565840" cy="25811156"/>
          </a:xfrm>
        </p:spPr>
        <p:txBody>
          <a:bodyPr/>
          <a:lstStyle>
            <a:lvl1pPr marL="0" indent="0">
              <a:buNone/>
              <a:defRPr sz="5732"/>
            </a:lvl1pPr>
            <a:lvl2pPr marL="1637965" indent="0">
              <a:buNone/>
              <a:defRPr sz="5016"/>
            </a:lvl2pPr>
            <a:lvl3pPr marL="3275929" indent="0">
              <a:buNone/>
              <a:defRPr sz="4299"/>
            </a:lvl3pPr>
            <a:lvl4pPr marL="4913894" indent="0">
              <a:buNone/>
              <a:defRPr sz="3583"/>
            </a:lvl4pPr>
            <a:lvl5pPr marL="6551859" indent="0">
              <a:buNone/>
              <a:defRPr sz="3583"/>
            </a:lvl5pPr>
            <a:lvl6pPr marL="8189824" indent="0">
              <a:buNone/>
              <a:defRPr sz="3583"/>
            </a:lvl6pPr>
            <a:lvl7pPr marL="9827788" indent="0">
              <a:buNone/>
              <a:defRPr sz="3583"/>
            </a:lvl7pPr>
            <a:lvl8pPr marL="11465753" indent="0">
              <a:buNone/>
              <a:defRPr sz="3583"/>
            </a:lvl8pPr>
            <a:lvl9pPr marL="13103718" indent="0">
              <a:buNone/>
              <a:defRPr sz="3583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D8302-C07E-0D4C-AB07-CB2A9C7C437E}" type="datetimeFigureOut">
              <a:rPr kumimoji="1" lang="ja-JP" altLang="en-US" smtClean="0"/>
              <a:t>2026/1/24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EA17B-D0DA-4F4E-9687-839BE55CD45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511558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56493" y="3096048"/>
            <a:ext cx="10565840" cy="10836169"/>
          </a:xfrm>
        </p:spPr>
        <p:txBody>
          <a:bodyPr anchor="b"/>
          <a:lstStyle>
            <a:lvl1pPr>
              <a:defRPr sz="11464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927118" y="6686615"/>
            <a:ext cx="16584573" cy="33003015"/>
          </a:xfrm>
        </p:spPr>
        <p:txBody>
          <a:bodyPr anchor="t"/>
          <a:lstStyle>
            <a:lvl1pPr marL="0" indent="0">
              <a:buNone/>
              <a:defRPr sz="11464"/>
            </a:lvl1pPr>
            <a:lvl2pPr marL="1637965" indent="0">
              <a:buNone/>
              <a:defRPr sz="10031"/>
            </a:lvl2pPr>
            <a:lvl3pPr marL="3275929" indent="0">
              <a:buNone/>
              <a:defRPr sz="8598"/>
            </a:lvl3pPr>
            <a:lvl4pPr marL="4913894" indent="0">
              <a:buNone/>
              <a:defRPr sz="7165"/>
            </a:lvl4pPr>
            <a:lvl5pPr marL="6551859" indent="0">
              <a:buNone/>
              <a:defRPr sz="7165"/>
            </a:lvl5pPr>
            <a:lvl6pPr marL="8189824" indent="0">
              <a:buNone/>
              <a:defRPr sz="7165"/>
            </a:lvl6pPr>
            <a:lvl7pPr marL="9827788" indent="0">
              <a:buNone/>
              <a:defRPr sz="7165"/>
            </a:lvl7pPr>
            <a:lvl8pPr marL="11465753" indent="0">
              <a:buNone/>
              <a:defRPr sz="7165"/>
            </a:lvl8pPr>
            <a:lvl9pPr marL="13103718" indent="0">
              <a:buNone/>
              <a:defRPr sz="7165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56493" y="13932218"/>
            <a:ext cx="10565840" cy="25811156"/>
          </a:xfrm>
        </p:spPr>
        <p:txBody>
          <a:bodyPr/>
          <a:lstStyle>
            <a:lvl1pPr marL="0" indent="0">
              <a:buNone/>
              <a:defRPr sz="5732"/>
            </a:lvl1pPr>
            <a:lvl2pPr marL="1637965" indent="0">
              <a:buNone/>
              <a:defRPr sz="5016"/>
            </a:lvl2pPr>
            <a:lvl3pPr marL="3275929" indent="0">
              <a:buNone/>
              <a:defRPr sz="4299"/>
            </a:lvl3pPr>
            <a:lvl4pPr marL="4913894" indent="0">
              <a:buNone/>
              <a:defRPr sz="3583"/>
            </a:lvl4pPr>
            <a:lvl5pPr marL="6551859" indent="0">
              <a:buNone/>
              <a:defRPr sz="3583"/>
            </a:lvl5pPr>
            <a:lvl6pPr marL="8189824" indent="0">
              <a:buNone/>
              <a:defRPr sz="3583"/>
            </a:lvl6pPr>
            <a:lvl7pPr marL="9827788" indent="0">
              <a:buNone/>
              <a:defRPr sz="3583"/>
            </a:lvl7pPr>
            <a:lvl8pPr marL="11465753" indent="0">
              <a:buNone/>
              <a:defRPr sz="3583"/>
            </a:lvl8pPr>
            <a:lvl9pPr marL="13103718" indent="0">
              <a:buNone/>
              <a:defRPr sz="3583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D8302-C07E-0D4C-AB07-CB2A9C7C437E}" type="datetimeFigureOut">
              <a:rPr kumimoji="1" lang="ja-JP" altLang="en-US" smtClean="0"/>
              <a:t>2026/1/24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EA17B-D0DA-4F4E-9687-839BE55CD45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581169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52226" y="2472549"/>
            <a:ext cx="28255198" cy="89763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52226" y="12362693"/>
            <a:ext cx="28255198" cy="294662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252226" y="43043682"/>
            <a:ext cx="7370921" cy="247253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429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1D8302-C07E-0D4C-AB07-CB2A9C7C437E}" type="datetimeFigureOut">
              <a:rPr kumimoji="1" lang="ja-JP" altLang="en-US" smtClean="0"/>
              <a:t>2026/1/24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51634" y="43043682"/>
            <a:ext cx="11056382" cy="247253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429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3136503" y="43043682"/>
            <a:ext cx="7370921" cy="247253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429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DEA17B-D0DA-4F4E-9687-839BE55CD45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8011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l" defTabSz="3275929" rtl="0" eaLnBrk="1" latinLnBrk="0" hangingPunct="1">
        <a:lnSpc>
          <a:spcPct val="90000"/>
        </a:lnSpc>
        <a:spcBef>
          <a:spcPct val="0"/>
        </a:spcBef>
        <a:buNone/>
        <a:defRPr kumimoji="1" sz="1576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818982" indent="-818982" algn="l" defTabSz="3275929" rtl="0" eaLnBrk="1" latinLnBrk="0" hangingPunct="1">
        <a:lnSpc>
          <a:spcPct val="90000"/>
        </a:lnSpc>
        <a:spcBef>
          <a:spcPts val="3583"/>
        </a:spcBef>
        <a:buFont typeface="Arial" panose="020B0604020202020204" pitchFamily="34" charset="0"/>
        <a:buChar char="•"/>
        <a:defRPr kumimoji="1" sz="10031" kern="1200">
          <a:solidFill>
            <a:schemeClr val="tx1"/>
          </a:solidFill>
          <a:latin typeface="+mn-lt"/>
          <a:ea typeface="+mn-ea"/>
          <a:cs typeface="+mn-cs"/>
        </a:defRPr>
      </a:lvl1pPr>
      <a:lvl2pPr marL="2456947" indent="-818982" algn="l" defTabSz="3275929" rtl="0" eaLnBrk="1" latinLnBrk="0" hangingPunct="1">
        <a:lnSpc>
          <a:spcPct val="90000"/>
        </a:lnSpc>
        <a:spcBef>
          <a:spcPts val="1791"/>
        </a:spcBef>
        <a:buFont typeface="Arial" panose="020B0604020202020204" pitchFamily="34" charset="0"/>
        <a:buChar char="•"/>
        <a:defRPr kumimoji="1" sz="8598" kern="1200">
          <a:solidFill>
            <a:schemeClr val="tx1"/>
          </a:solidFill>
          <a:latin typeface="+mn-lt"/>
          <a:ea typeface="+mn-ea"/>
          <a:cs typeface="+mn-cs"/>
        </a:defRPr>
      </a:lvl2pPr>
      <a:lvl3pPr marL="4094912" indent="-818982" algn="l" defTabSz="3275929" rtl="0" eaLnBrk="1" latinLnBrk="0" hangingPunct="1">
        <a:lnSpc>
          <a:spcPct val="90000"/>
        </a:lnSpc>
        <a:spcBef>
          <a:spcPts val="1791"/>
        </a:spcBef>
        <a:buFont typeface="Arial" panose="020B0604020202020204" pitchFamily="34" charset="0"/>
        <a:buChar char="•"/>
        <a:defRPr kumimoji="1" sz="7165" kern="1200">
          <a:solidFill>
            <a:schemeClr val="tx1"/>
          </a:solidFill>
          <a:latin typeface="+mn-lt"/>
          <a:ea typeface="+mn-ea"/>
          <a:cs typeface="+mn-cs"/>
        </a:defRPr>
      </a:lvl3pPr>
      <a:lvl4pPr marL="5732877" indent="-818982" algn="l" defTabSz="3275929" rtl="0" eaLnBrk="1" latinLnBrk="0" hangingPunct="1">
        <a:lnSpc>
          <a:spcPct val="90000"/>
        </a:lnSpc>
        <a:spcBef>
          <a:spcPts val="1791"/>
        </a:spcBef>
        <a:buFont typeface="Arial" panose="020B0604020202020204" pitchFamily="34" charset="0"/>
        <a:buChar char="•"/>
        <a:defRPr kumimoji="1" sz="6449" kern="1200">
          <a:solidFill>
            <a:schemeClr val="tx1"/>
          </a:solidFill>
          <a:latin typeface="+mn-lt"/>
          <a:ea typeface="+mn-ea"/>
          <a:cs typeface="+mn-cs"/>
        </a:defRPr>
      </a:lvl4pPr>
      <a:lvl5pPr marL="7370841" indent="-818982" algn="l" defTabSz="3275929" rtl="0" eaLnBrk="1" latinLnBrk="0" hangingPunct="1">
        <a:lnSpc>
          <a:spcPct val="90000"/>
        </a:lnSpc>
        <a:spcBef>
          <a:spcPts val="1791"/>
        </a:spcBef>
        <a:buFont typeface="Arial" panose="020B0604020202020204" pitchFamily="34" charset="0"/>
        <a:buChar char="•"/>
        <a:defRPr kumimoji="1" sz="6449" kern="1200">
          <a:solidFill>
            <a:schemeClr val="tx1"/>
          </a:solidFill>
          <a:latin typeface="+mn-lt"/>
          <a:ea typeface="+mn-ea"/>
          <a:cs typeface="+mn-cs"/>
        </a:defRPr>
      </a:lvl5pPr>
      <a:lvl6pPr marL="9008806" indent="-818982" algn="l" defTabSz="3275929" rtl="0" eaLnBrk="1" latinLnBrk="0" hangingPunct="1">
        <a:lnSpc>
          <a:spcPct val="90000"/>
        </a:lnSpc>
        <a:spcBef>
          <a:spcPts val="1791"/>
        </a:spcBef>
        <a:buFont typeface="Arial" panose="020B0604020202020204" pitchFamily="34" charset="0"/>
        <a:buChar char="•"/>
        <a:defRPr kumimoji="1" sz="6449" kern="1200">
          <a:solidFill>
            <a:schemeClr val="tx1"/>
          </a:solidFill>
          <a:latin typeface="+mn-lt"/>
          <a:ea typeface="+mn-ea"/>
          <a:cs typeface="+mn-cs"/>
        </a:defRPr>
      </a:lvl6pPr>
      <a:lvl7pPr marL="10646771" indent="-818982" algn="l" defTabSz="3275929" rtl="0" eaLnBrk="1" latinLnBrk="0" hangingPunct="1">
        <a:lnSpc>
          <a:spcPct val="90000"/>
        </a:lnSpc>
        <a:spcBef>
          <a:spcPts val="1791"/>
        </a:spcBef>
        <a:buFont typeface="Arial" panose="020B0604020202020204" pitchFamily="34" charset="0"/>
        <a:buChar char="•"/>
        <a:defRPr kumimoji="1" sz="6449" kern="1200">
          <a:solidFill>
            <a:schemeClr val="tx1"/>
          </a:solidFill>
          <a:latin typeface="+mn-lt"/>
          <a:ea typeface="+mn-ea"/>
          <a:cs typeface="+mn-cs"/>
        </a:defRPr>
      </a:lvl7pPr>
      <a:lvl8pPr marL="12284735" indent="-818982" algn="l" defTabSz="3275929" rtl="0" eaLnBrk="1" latinLnBrk="0" hangingPunct="1">
        <a:lnSpc>
          <a:spcPct val="90000"/>
        </a:lnSpc>
        <a:spcBef>
          <a:spcPts val="1791"/>
        </a:spcBef>
        <a:buFont typeface="Arial" panose="020B0604020202020204" pitchFamily="34" charset="0"/>
        <a:buChar char="•"/>
        <a:defRPr kumimoji="1" sz="6449" kern="1200">
          <a:solidFill>
            <a:schemeClr val="tx1"/>
          </a:solidFill>
          <a:latin typeface="+mn-lt"/>
          <a:ea typeface="+mn-ea"/>
          <a:cs typeface="+mn-cs"/>
        </a:defRPr>
      </a:lvl8pPr>
      <a:lvl9pPr marL="13922700" indent="-818982" algn="l" defTabSz="3275929" rtl="0" eaLnBrk="1" latinLnBrk="0" hangingPunct="1">
        <a:lnSpc>
          <a:spcPct val="90000"/>
        </a:lnSpc>
        <a:spcBef>
          <a:spcPts val="1791"/>
        </a:spcBef>
        <a:buFont typeface="Arial" panose="020B0604020202020204" pitchFamily="34" charset="0"/>
        <a:buChar char="•"/>
        <a:defRPr kumimoji="1" sz="644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275929" rtl="0" eaLnBrk="1" latinLnBrk="0" hangingPunct="1">
        <a:defRPr kumimoji="1" sz="6449" kern="1200">
          <a:solidFill>
            <a:schemeClr val="tx1"/>
          </a:solidFill>
          <a:latin typeface="+mn-lt"/>
          <a:ea typeface="+mn-ea"/>
          <a:cs typeface="+mn-cs"/>
        </a:defRPr>
      </a:lvl1pPr>
      <a:lvl2pPr marL="1637965" algn="l" defTabSz="3275929" rtl="0" eaLnBrk="1" latinLnBrk="0" hangingPunct="1">
        <a:defRPr kumimoji="1" sz="6449" kern="1200">
          <a:solidFill>
            <a:schemeClr val="tx1"/>
          </a:solidFill>
          <a:latin typeface="+mn-lt"/>
          <a:ea typeface="+mn-ea"/>
          <a:cs typeface="+mn-cs"/>
        </a:defRPr>
      </a:lvl2pPr>
      <a:lvl3pPr marL="3275929" algn="l" defTabSz="3275929" rtl="0" eaLnBrk="1" latinLnBrk="0" hangingPunct="1">
        <a:defRPr kumimoji="1" sz="6449" kern="1200">
          <a:solidFill>
            <a:schemeClr val="tx1"/>
          </a:solidFill>
          <a:latin typeface="+mn-lt"/>
          <a:ea typeface="+mn-ea"/>
          <a:cs typeface="+mn-cs"/>
        </a:defRPr>
      </a:lvl3pPr>
      <a:lvl4pPr marL="4913894" algn="l" defTabSz="3275929" rtl="0" eaLnBrk="1" latinLnBrk="0" hangingPunct="1">
        <a:defRPr kumimoji="1" sz="6449" kern="1200">
          <a:solidFill>
            <a:schemeClr val="tx1"/>
          </a:solidFill>
          <a:latin typeface="+mn-lt"/>
          <a:ea typeface="+mn-ea"/>
          <a:cs typeface="+mn-cs"/>
        </a:defRPr>
      </a:lvl4pPr>
      <a:lvl5pPr marL="6551859" algn="l" defTabSz="3275929" rtl="0" eaLnBrk="1" latinLnBrk="0" hangingPunct="1">
        <a:defRPr kumimoji="1" sz="6449" kern="1200">
          <a:solidFill>
            <a:schemeClr val="tx1"/>
          </a:solidFill>
          <a:latin typeface="+mn-lt"/>
          <a:ea typeface="+mn-ea"/>
          <a:cs typeface="+mn-cs"/>
        </a:defRPr>
      </a:lvl5pPr>
      <a:lvl6pPr marL="8189824" algn="l" defTabSz="3275929" rtl="0" eaLnBrk="1" latinLnBrk="0" hangingPunct="1">
        <a:defRPr kumimoji="1" sz="6449" kern="1200">
          <a:solidFill>
            <a:schemeClr val="tx1"/>
          </a:solidFill>
          <a:latin typeface="+mn-lt"/>
          <a:ea typeface="+mn-ea"/>
          <a:cs typeface="+mn-cs"/>
        </a:defRPr>
      </a:lvl6pPr>
      <a:lvl7pPr marL="9827788" algn="l" defTabSz="3275929" rtl="0" eaLnBrk="1" latinLnBrk="0" hangingPunct="1">
        <a:defRPr kumimoji="1" sz="6449" kern="1200">
          <a:solidFill>
            <a:schemeClr val="tx1"/>
          </a:solidFill>
          <a:latin typeface="+mn-lt"/>
          <a:ea typeface="+mn-ea"/>
          <a:cs typeface="+mn-cs"/>
        </a:defRPr>
      </a:lvl7pPr>
      <a:lvl8pPr marL="11465753" algn="l" defTabSz="3275929" rtl="0" eaLnBrk="1" latinLnBrk="0" hangingPunct="1">
        <a:defRPr kumimoji="1" sz="6449" kern="1200">
          <a:solidFill>
            <a:schemeClr val="tx1"/>
          </a:solidFill>
          <a:latin typeface="+mn-lt"/>
          <a:ea typeface="+mn-ea"/>
          <a:cs typeface="+mn-cs"/>
        </a:defRPr>
      </a:lvl8pPr>
      <a:lvl9pPr marL="13103718" algn="l" defTabSz="3275929" rtl="0" eaLnBrk="1" latinLnBrk="0" hangingPunct="1">
        <a:defRPr kumimoji="1" sz="644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3" Type="http://schemas.openxmlformats.org/officeDocument/2006/relationships/image" Target="../media/image1.png"/><Relationship Id="rId21" Type="http://schemas.openxmlformats.org/officeDocument/2006/relationships/image" Target="../media/image19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20" Type="http://schemas.openxmlformats.org/officeDocument/2006/relationships/image" Target="../media/image18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23" Type="http://schemas.openxmlformats.org/officeDocument/2006/relationships/image" Target="../media/image21.png"/><Relationship Id="rId10" Type="http://schemas.openxmlformats.org/officeDocument/2006/relationships/image" Target="../media/image8.png"/><Relationship Id="rId19" Type="http://schemas.openxmlformats.org/officeDocument/2006/relationships/image" Target="../media/image17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Relationship Id="rId22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CCBF9191-9511-9CF3-5D07-84E194F037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69526" y="7414544"/>
            <a:ext cx="5894476" cy="3251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0647B7ED-0842-2FC0-3F9A-515FDF83DB5B}"/>
              </a:ext>
            </a:extLst>
          </p:cNvPr>
          <p:cNvSpPr txBox="1"/>
          <p:nvPr/>
        </p:nvSpPr>
        <p:spPr>
          <a:xfrm>
            <a:off x="727020" y="5959255"/>
            <a:ext cx="1437609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4800" b="1" dirty="0"/>
              <a:t>Reduced peripheral resolution : </a:t>
            </a:r>
          </a:p>
          <a:p>
            <a:r>
              <a:rPr lang="en-US" altLang="ja-JP" sz="4800" b="1" dirty="0"/>
              <a:t>"metamer" for gaze-contingent display</a:t>
            </a:r>
          </a:p>
        </p:txBody>
      </p:sp>
      <p:pic>
        <p:nvPicPr>
          <p:cNvPr id="41" name="図 40" descr="座る, 荷物, 作品, スーツケース が含まれている画像&#10;&#10;自動的に生成された説明">
            <a:extLst>
              <a:ext uri="{FF2B5EF4-FFF2-40B4-BE49-F238E27FC236}">
                <a16:creationId xmlns:a16="http://schemas.microsoft.com/office/drawing/2014/main" id="{4CFDEEBD-5B3E-3610-2A02-4E7AC7B6B3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948" y="7387636"/>
            <a:ext cx="4442866" cy="2961910"/>
          </a:xfrm>
          <a:prstGeom prst="rect">
            <a:avLst/>
          </a:prstGeom>
        </p:spPr>
      </p:pic>
      <p:pic>
        <p:nvPicPr>
          <p:cNvPr id="15" name="図 14" descr="グラフ, 折れ線グラフ&#10;&#10;AI 生成コンテンツは誤りを含む可能性があります。">
            <a:extLst>
              <a:ext uri="{FF2B5EF4-FFF2-40B4-BE49-F238E27FC236}">
                <a16:creationId xmlns:a16="http://schemas.microsoft.com/office/drawing/2014/main" id="{1A98F01F-F3A6-B1A7-0D91-7F32F372F3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852795" y="24023673"/>
            <a:ext cx="9692801" cy="5441186"/>
          </a:xfrm>
          <a:prstGeom prst="rect">
            <a:avLst/>
          </a:prstGeom>
        </p:spPr>
      </p:pic>
      <p:sp>
        <p:nvSpPr>
          <p:cNvPr id="5" name="タイトル 1"/>
          <p:cNvSpPr txBox="1">
            <a:spLocks/>
          </p:cNvSpPr>
          <p:nvPr/>
        </p:nvSpPr>
        <p:spPr>
          <a:xfrm>
            <a:off x="1051713" y="445644"/>
            <a:ext cx="29676436" cy="4164135"/>
          </a:xfrm>
          <a:prstGeom prst="rect">
            <a:avLst/>
          </a:prstGeom>
        </p:spPr>
        <p:txBody>
          <a:bodyPr vert="horz" lIns="78453" tIns="39227" rIns="78453" bIns="39227" rtlCol="0" anchor="ctr">
            <a:normAutofit fontScale="92500" lnSpcReduction="10000"/>
          </a:bodyPr>
          <a:lstStyle>
            <a:lvl1pPr algn="l" defTabSz="323990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1559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ja-JP" sz="7800" b="1" dirty="0">
                <a:latin typeface="Segoe UI Variable Display Semib" pitchFamily="2" charset="0"/>
                <a:ea typeface="メイリオ" panose="020B0604030504040204" pitchFamily="50" charset="-128"/>
                <a:cs typeface="メイリオ" panose="020B0604030504040204" pitchFamily="50" charset="-128"/>
              </a:rPr>
              <a:t>Perceptual Metamers For Gaze-Dependent Displays: </a:t>
            </a:r>
          </a:p>
          <a:p>
            <a:pPr algn="ctr"/>
            <a:r>
              <a:rPr lang="en-US" altLang="ja-JP" sz="7800" b="1" dirty="0">
                <a:latin typeface="Segoe UI Variable Display Semib" pitchFamily="2" charset="0"/>
                <a:ea typeface="メイリオ" panose="020B0604030504040204" pitchFamily="50" charset="-128"/>
                <a:cs typeface="メイリオ" panose="020B0604030504040204" pitchFamily="50" charset="-128"/>
              </a:rPr>
              <a:t>Peripheral Color–Motion Misbinding </a:t>
            </a:r>
          </a:p>
          <a:p>
            <a:pPr algn="ctr"/>
            <a:r>
              <a:rPr lang="en-US" altLang="ja-JP" sz="7800" b="1" dirty="0">
                <a:latin typeface="Segoe UI Variable Display Semib" pitchFamily="2" charset="0"/>
                <a:ea typeface="メイリオ" panose="020B0604030504040204" pitchFamily="50" charset="-128"/>
                <a:cs typeface="メイリオ" panose="020B0604030504040204" pitchFamily="50" charset="-128"/>
              </a:rPr>
              <a:t>Without Robust Neural Adaptation</a:t>
            </a:r>
          </a:p>
          <a:p>
            <a:pPr algn="ctr"/>
            <a:endParaRPr lang="en-US" altLang="ja-JP" sz="4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algn="ctr"/>
            <a:r>
              <a:rPr lang="ja-JP" altLang="en-US" sz="44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○</a:t>
            </a:r>
            <a:r>
              <a:rPr lang="en-US" altLang="ja-JP" sz="4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Lana Okubo</a:t>
            </a:r>
            <a:r>
              <a:rPr lang="en-US" altLang="ja-JP" sz="4400" baseline="30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1 2</a:t>
            </a:r>
            <a:r>
              <a:rPr lang="ja-JP" altLang="en-US" sz="44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・</a:t>
            </a:r>
            <a:r>
              <a:rPr lang="en-US" altLang="ja-JP" sz="4400" dirty="0" err="1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Shin’ya</a:t>
            </a:r>
            <a:r>
              <a:rPr lang="en-US" altLang="ja-JP" sz="4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Nishida</a:t>
            </a:r>
            <a:r>
              <a:rPr lang="en-US" altLang="ja-JP" sz="4400" baseline="30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1</a:t>
            </a:r>
            <a:r>
              <a:rPr lang="ja-JP" altLang="en-US" sz="4400" baseline="300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　</a:t>
            </a:r>
            <a:r>
              <a:rPr lang="ja-JP" altLang="en-US" sz="44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(</a:t>
            </a:r>
            <a:r>
              <a:rPr lang="en-US" altLang="ja-JP" sz="4400" baseline="30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1</a:t>
            </a:r>
            <a:r>
              <a:rPr lang="en-US" altLang="ja-JP" sz="4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Kyoto University</a:t>
            </a:r>
            <a:r>
              <a:rPr lang="ja-JP" altLang="en-US" sz="44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　</a:t>
            </a:r>
            <a:r>
              <a:rPr lang="en-US" altLang="ja-JP" sz="4400" baseline="30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2</a:t>
            </a:r>
            <a:r>
              <a:rPr lang="en-US" altLang="ja-JP" sz="4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Japan Society for the Promotion of Science </a:t>
            </a:r>
            <a:r>
              <a:rPr lang="ja-JP" altLang="en-US" sz="44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) </a:t>
            </a:r>
            <a:endParaRPr lang="ja-JP" altLang="en-US" sz="4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22" name="角丸四角形 121"/>
          <p:cNvSpPr/>
          <p:nvPr/>
        </p:nvSpPr>
        <p:spPr>
          <a:xfrm>
            <a:off x="379085" y="41039497"/>
            <a:ext cx="32026270" cy="909733"/>
          </a:xfrm>
          <a:prstGeom prst="roundRect">
            <a:avLst/>
          </a:prstGeom>
          <a:solidFill>
            <a:srgbClr val="6886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9600" b="1" dirty="0"/>
              <a:t>Discussion</a:t>
            </a:r>
          </a:p>
        </p:txBody>
      </p:sp>
      <p:sp>
        <p:nvSpPr>
          <p:cNvPr id="22" name="角丸四角形 21"/>
          <p:cNvSpPr/>
          <p:nvPr/>
        </p:nvSpPr>
        <p:spPr>
          <a:xfrm>
            <a:off x="339559" y="4919977"/>
            <a:ext cx="32080532" cy="886644"/>
          </a:xfrm>
          <a:prstGeom prst="roundRect">
            <a:avLst/>
          </a:prstGeom>
          <a:solidFill>
            <a:srgbClr val="6886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8000" b="1" dirty="0"/>
              <a:t>Color–motion mis-binding in peripheral vision</a:t>
            </a:r>
          </a:p>
        </p:txBody>
      </p:sp>
      <p:sp>
        <p:nvSpPr>
          <p:cNvPr id="83" name="正方形/長方形 82"/>
          <p:cNvSpPr/>
          <p:nvPr/>
        </p:nvSpPr>
        <p:spPr>
          <a:xfrm>
            <a:off x="9542189" y="12615728"/>
            <a:ext cx="2031406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90279" indent="-490279">
              <a:buFont typeface="Arial" charset="0"/>
              <a:buChar char="•"/>
            </a:pPr>
            <a:endParaRPr lang="en-US" altLang="ja-JP" sz="3600" dirty="0">
              <a:solidFill>
                <a:prstClr val="black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120" name="角丸四角形 119"/>
          <p:cNvSpPr/>
          <p:nvPr/>
        </p:nvSpPr>
        <p:spPr>
          <a:xfrm>
            <a:off x="285297" y="10658881"/>
            <a:ext cx="32080532" cy="886643"/>
          </a:xfrm>
          <a:prstGeom prst="roundRect">
            <a:avLst/>
          </a:prstGeom>
          <a:solidFill>
            <a:srgbClr val="6886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8000" b="1" dirty="0"/>
              <a:t>Measuring the aftereffect of mis-binding</a:t>
            </a:r>
          </a:p>
        </p:txBody>
      </p:sp>
      <p:sp>
        <p:nvSpPr>
          <p:cNvPr id="121" name="角丸四角形 120"/>
          <p:cNvSpPr/>
          <p:nvPr/>
        </p:nvSpPr>
        <p:spPr>
          <a:xfrm>
            <a:off x="285297" y="21771071"/>
            <a:ext cx="32080531" cy="909733"/>
          </a:xfrm>
          <a:prstGeom prst="roundRect">
            <a:avLst/>
          </a:prstGeom>
          <a:solidFill>
            <a:srgbClr val="6886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8800" b="1" dirty="0"/>
              <a:t>No conclusive evidence for aftereffects</a:t>
            </a:r>
          </a:p>
        </p:txBody>
      </p:sp>
      <p:sp>
        <p:nvSpPr>
          <p:cNvPr id="57" name="AutoShape 4" descr="https://files.slack.com/files-pri/TLYB3JNE8-FNMAB0YN4/dog3_fitting2.png"/>
          <p:cNvSpPr>
            <a:spLocks noChangeAspect="1" noChangeArrowheads="1"/>
          </p:cNvSpPr>
          <p:nvPr/>
        </p:nvSpPr>
        <p:spPr bwMode="auto">
          <a:xfrm>
            <a:off x="2442352" y="1895818"/>
            <a:ext cx="309782" cy="261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78453" tIns="39227" rIns="78453" bIns="39227" numCol="1" anchor="t" anchorCtr="0" compatLnSpc="1">
            <a:prstTxWarp prst="textNoShape">
              <a:avLst/>
            </a:prstTxWarp>
          </a:bodyPr>
          <a:lstStyle/>
          <a:p>
            <a:endParaRPr lang="ja-JP" altLang="en-US" sz="6600"/>
          </a:p>
        </p:txBody>
      </p:sp>
      <p:sp>
        <p:nvSpPr>
          <p:cNvPr id="58" name="AutoShape 6" descr="https://files.slack.com/files-pri/TLYB3JNE8-FNMAB0YN4/dog3_fitting2.png"/>
          <p:cNvSpPr>
            <a:spLocks noChangeAspect="1" noChangeArrowheads="1"/>
          </p:cNvSpPr>
          <p:nvPr/>
        </p:nvSpPr>
        <p:spPr bwMode="auto">
          <a:xfrm>
            <a:off x="2573107" y="3316783"/>
            <a:ext cx="309782" cy="261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78453" tIns="39227" rIns="78453" bIns="39227" numCol="1" anchor="t" anchorCtr="0" compatLnSpc="1">
            <a:prstTxWarp prst="textNoShape">
              <a:avLst/>
            </a:prstTxWarp>
          </a:bodyPr>
          <a:lstStyle/>
          <a:p>
            <a:endParaRPr lang="ja-JP" altLang="en-US" sz="6600"/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14CD52C3-C757-5C74-19FA-8393FA8F53C1}"/>
              </a:ext>
            </a:extLst>
          </p:cNvPr>
          <p:cNvSpPr/>
          <p:nvPr/>
        </p:nvSpPr>
        <p:spPr>
          <a:xfrm>
            <a:off x="17980924" y="30070442"/>
            <a:ext cx="6712456" cy="10107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テキスト ボックス 46">
            <a:extLst>
              <a:ext uri="{FF2B5EF4-FFF2-40B4-BE49-F238E27FC236}">
                <a16:creationId xmlns:a16="http://schemas.microsoft.com/office/drawing/2014/main" id="{30C99F6F-54A8-EAEC-F86C-70575AA90B65}"/>
              </a:ext>
            </a:extLst>
          </p:cNvPr>
          <p:cNvSpPr txBox="1"/>
          <p:nvPr/>
        </p:nvSpPr>
        <p:spPr>
          <a:xfrm>
            <a:off x="13550053" y="3140943"/>
            <a:ext cx="9485763" cy="7405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296"/>
              </a:lnSpc>
            </a:pPr>
            <a:r>
              <a:rPr lang="ja-JP" altLang="en-US" sz="3600" dirty="0">
                <a:latin typeface="Meiryo" charset="-128"/>
                <a:ea typeface="Meiryo" charset="-128"/>
                <a:cs typeface="Meiryo" charset="-128"/>
              </a:rPr>
              <a:t>✉ </a:t>
            </a:r>
            <a:r>
              <a:rPr lang="en-US" altLang="ja-JP" sz="3600" dirty="0">
                <a:latin typeface="Meiryo" charset="-128"/>
                <a:ea typeface="Meiryo" charset="-128"/>
                <a:cs typeface="Meiryo" charset="-128"/>
              </a:rPr>
              <a:t>lanaokubo@gmail.com</a:t>
            </a:r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455262DB-C167-EA8B-167B-D89DF09DCDF6}"/>
              </a:ext>
            </a:extLst>
          </p:cNvPr>
          <p:cNvSpPr txBox="1"/>
          <p:nvPr/>
        </p:nvSpPr>
        <p:spPr>
          <a:xfrm>
            <a:off x="29856250" y="770259"/>
            <a:ext cx="4742882" cy="7405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296"/>
              </a:lnSpc>
            </a:pPr>
            <a:r>
              <a:rPr lang="en-US" altLang="ja-JP" sz="3600" dirty="0">
                <a:latin typeface="Meiryo" charset="-128"/>
                <a:ea typeface="Meiryo" charset="-128"/>
                <a:cs typeface="Meiryo" charset="-128"/>
              </a:rPr>
              <a:t>AVS2026</a:t>
            </a:r>
          </a:p>
        </p:txBody>
      </p:sp>
      <p:sp>
        <p:nvSpPr>
          <p:cNvPr id="52" name="AutoShape 2">
            <a:extLst>
              <a:ext uri="{FF2B5EF4-FFF2-40B4-BE49-F238E27FC236}">
                <a16:creationId xmlns:a16="http://schemas.microsoft.com/office/drawing/2014/main" id="{6BBD4989-8E56-FEDA-814C-5C2393EF4F8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923516" y="21399801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63" name="AutoShape 6">
            <a:extLst>
              <a:ext uri="{FF2B5EF4-FFF2-40B4-BE49-F238E27FC236}">
                <a16:creationId xmlns:a16="http://schemas.microsoft.com/office/drawing/2014/main" id="{57AA53E5-76F7-56D4-D26E-98143F36C38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6173164" y="23979416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64" name="AutoShape 8">
            <a:extLst>
              <a:ext uri="{FF2B5EF4-FFF2-40B4-BE49-F238E27FC236}">
                <a16:creationId xmlns:a16="http://schemas.microsoft.com/office/drawing/2014/main" id="{EDA0DCA3-AC29-3E8C-C083-0FEE51E0D68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6325564" y="24131816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66" name="AutoShape 6">
            <a:extLst>
              <a:ext uri="{FF2B5EF4-FFF2-40B4-BE49-F238E27FC236}">
                <a16:creationId xmlns:a16="http://schemas.microsoft.com/office/drawing/2014/main" id="{86A7F4E3-3DCA-2072-D497-8F4FEBF52EB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0237277" y="18423761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67" name="AutoShape 8">
            <a:extLst>
              <a:ext uri="{FF2B5EF4-FFF2-40B4-BE49-F238E27FC236}">
                <a16:creationId xmlns:a16="http://schemas.microsoft.com/office/drawing/2014/main" id="{E3B61DEA-6094-80DE-5BF5-14FFFE7D349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0389677" y="18576161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185ADBD-EE42-FA73-59D1-2959C6715E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597" y="23876748"/>
            <a:ext cx="11868684" cy="6624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3F82E721-5A07-492A-A5E0-83C260A632A5}"/>
              </a:ext>
            </a:extLst>
          </p:cNvPr>
          <p:cNvSpPr txBox="1"/>
          <p:nvPr/>
        </p:nvSpPr>
        <p:spPr>
          <a:xfrm>
            <a:off x="16846728" y="19483875"/>
            <a:ext cx="15451177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fontAlgn="base">
              <a:buFont typeface="Arial" panose="020B0604020202020204" pitchFamily="34" charset="0"/>
              <a:buChar char="•"/>
            </a:pPr>
            <a:r>
              <a:rPr lang="en" altLang="ja-JP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Fitting: </a:t>
            </a:r>
            <a:r>
              <a:rPr lang="en" altLang="ja-JP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en" altLang="ja-JP" sz="2800" b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uickpsy package for R (Linares &amp; López-Moliner, 2016</a:t>
            </a:r>
            <a:r>
              <a:rPr lang="en" altLang="ja-JP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with a cumulative normal function            (the lapse rate and guessing rate were fixed at 0) </a:t>
            </a:r>
          </a:p>
          <a:p>
            <a:pPr marL="457200" indent="-457200" fontAlgn="base">
              <a:buFont typeface="Arial" panose="020B0604020202020204" pitchFamily="34" charset="0"/>
              <a:buChar char="•"/>
            </a:pPr>
            <a:r>
              <a:rPr lang="en" altLang="ja-JP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Exclusion criteria:</a:t>
            </a:r>
            <a:r>
              <a:rPr lang="en" altLang="ja-JP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non-convergent psychometric fits</a:t>
            </a:r>
            <a:r>
              <a:rPr lang="en-US" altLang="ja-JP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pPr fontAlgn="base"/>
            <a:r>
              <a:rPr lang="en-US" altLang="ja-JP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" altLang="ja-JP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chance-level performance in the fastest condition.</a:t>
            </a:r>
            <a:endParaRPr lang="ja-JP" alt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図 2" descr="グラフィカル ユーザー インターフェイス&#10;&#10;AI 生成コンテンツは誤りを含む可能性があります。">
            <a:extLst>
              <a:ext uri="{FF2B5EF4-FFF2-40B4-BE49-F238E27FC236}">
                <a16:creationId xmlns:a16="http://schemas.microsoft.com/office/drawing/2014/main" id="{C533967C-E1FC-D224-3981-BBCC7D0E59A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3299" y="12843704"/>
            <a:ext cx="13326172" cy="6477138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AFE32A4F-9889-670C-E218-1B07785073D1}"/>
              </a:ext>
            </a:extLst>
          </p:cNvPr>
          <p:cNvSpPr txBox="1"/>
          <p:nvPr/>
        </p:nvSpPr>
        <p:spPr>
          <a:xfrm>
            <a:off x="21613515" y="22487976"/>
            <a:ext cx="715380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8000" dirty="0"/>
              <a:t>Exp2 </a:t>
            </a:r>
            <a:endParaRPr kumimoji="1" lang="ja-JP" altLang="en-US" sz="800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BC77C386-0F3C-A664-8973-415E1CD656C2}"/>
              </a:ext>
            </a:extLst>
          </p:cNvPr>
          <p:cNvSpPr txBox="1"/>
          <p:nvPr/>
        </p:nvSpPr>
        <p:spPr>
          <a:xfrm>
            <a:off x="678890" y="19564518"/>
            <a:ext cx="16290024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altLang="ja-JP" sz="2800" b="1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Display:</a:t>
            </a:r>
            <a:r>
              <a:rPr lang="en" altLang="ja-JP" sz="28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LCD screen, 60 Hz, 1024×768 pixel (dots appeared within 20°×14°), 57 cm away</a:t>
            </a:r>
          </a:p>
          <a:p>
            <a:pPr marL="457200" indent="-4572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altLang="ja-JP" sz="2800" b="1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Dots:</a:t>
            </a:r>
            <a:r>
              <a:rPr lang="en" altLang="ja-JP" sz="28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diameter: 0.1°, adaptor’s speed: 3°/sec, density: 8/1°square,</a:t>
            </a:r>
          </a:p>
          <a:p>
            <a:pPr fontAlgn="base"/>
            <a:r>
              <a:rPr lang="en" altLang="ja-JP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red (CIE (1931): x=0.637, y=0.349, 18.9 cd/m</a:t>
            </a:r>
            <a:r>
              <a:rPr lang="en" altLang="ja-JP" sz="28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" altLang="ja-JP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or green (x=0.334, y=0.535, 18.2 cd/m</a:t>
            </a:r>
            <a:r>
              <a:rPr lang="en" altLang="ja-JP" sz="28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" altLang="ja-JP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" altLang="ja-JP" sz="2800" b="0" i="0" u="none" strike="noStrike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fontAlgn="base">
              <a:buFont typeface="Arial" panose="020B0604020202020204" pitchFamily="34" charset="0"/>
              <a:buChar char="•"/>
            </a:pPr>
            <a:r>
              <a:rPr lang="en-US" altLang="ja-JP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Participants: </a:t>
            </a:r>
            <a:r>
              <a:rPr lang="en-US" altLang="ja-JP" sz="28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Twelve</a:t>
            </a:r>
            <a:r>
              <a:rPr lang="en" altLang="ja-JP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each experiment, </a:t>
            </a:r>
            <a:r>
              <a:rPr lang="en" altLang="ja-JP" sz="28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screened with </a:t>
            </a:r>
            <a:r>
              <a:rPr lang="en" altLang="ja-JP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Ishihara </a:t>
            </a:r>
            <a:r>
              <a:rPr lang="en" altLang="ja-JP" sz="28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Test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911DF49B-8C5D-F9C9-0782-D671368E65EE}"/>
              </a:ext>
            </a:extLst>
          </p:cNvPr>
          <p:cNvSpPr txBox="1"/>
          <p:nvPr/>
        </p:nvSpPr>
        <p:spPr>
          <a:xfrm>
            <a:off x="2232528" y="11415577"/>
            <a:ext cx="115185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8000" dirty="0"/>
              <a:t>Experiments (N=12 each)</a:t>
            </a:r>
            <a:endParaRPr kumimoji="1" lang="ja-JP" altLang="en-US" sz="8000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605BBB27-CD44-4F18-D33F-23B8F7E32036}"/>
              </a:ext>
            </a:extLst>
          </p:cNvPr>
          <p:cNvSpPr txBox="1"/>
          <p:nvPr/>
        </p:nvSpPr>
        <p:spPr>
          <a:xfrm>
            <a:off x="21613515" y="11364524"/>
            <a:ext cx="715380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8000" dirty="0"/>
              <a:t>Analysis</a:t>
            </a:r>
            <a:endParaRPr kumimoji="1" lang="ja-JP" altLang="en-US" sz="8000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81EB6E67-4C74-AEFD-60DD-9BCF77E764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505" y="31051704"/>
            <a:ext cx="13410523" cy="5061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図 17" descr="テキスト&#10;&#10;AI 生成コンテンツは誤りを含む可能性があります。">
            <a:extLst>
              <a:ext uri="{FF2B5EF4-FFF2-40B4-BE49-F238E27FC236}">
                <a16:creationId xmlns:a16="http://schemas.microsoft.com/office/drawing/2014/main" id="{6EAEBD56-BCED-F1C0-4A7A-5C26D55417A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92086" y="34466073"/>
            <a:ext cx="4500206" cy="2165561"/>
          </a:xfrm>
          <a:prstGeom prst="rect">
            <a:avLst/>
          </a:prstGeom>
        </p:spPr>
      </p:pic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76DFAA48-A79D-4DD5-9AD7-89766C8A96C1}"/>
              </a:ext>
            </a:extLst>
          </p:cNvPr>
          <p:cNvSpPr/>
          <p:nvPr/>
        </p:nvSpPr>
        <p:spPr>
          <a:xfrm>
            <a:off x="437597" y="12858941"/>
            <a:ext cx="13471875" cy="6461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91582F41-48DA-C82E-25AB-6D8DC6D6082B}"/>
              </a:ext>
            </a:extLst>
          </p:cNvPr>
          <p:cNvSpPr/>
          <p:nvPr/>
        </p:nvSpPr>
        <p:spPr>
          <a:xfrm>
            <a:off x="339558" y="12742889"/>
            <a:ext cx="14730745" cy="670170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下矢印 29">
            <a:extLst>
              <a:ext uri="{FF2B5EF4-FFF2-40B4-BE49-F238E27FC236}">
                <a16:creationId xmlns:a16="http://schemas.microsoft.com/office/drawing/2014/main" id="{A7F8522B-67BA-64E0-749F-4C31265F604F}"/>
              </a:ext>
            </a:extLst>
          </p:cNvPr>
          <p:cNvSpPr/>
          <p:nvPr/>
        </p:nvSpPr>
        <p:spPr>
          <a:xfrm>
            <a:off x="1982880" y="15999026"/>
            <a:ext cx="130755" cy="487389"/>
          </a:xfrm>
          <a:prstGeom prst="downArrow">
            <a:avLst>
              <a:gd name="adj1" fmla="val 35430"/>
              <a:gd name="adj2" fmla="val 126488"/>
            </a:avLst>
          </a:prstGeom>
          <a:solidFill>
            <a:srgbClr val="0A08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047A6DCA-70F6-F41F-9ECA-8A6A2E62DD61}"/>
              </a:ext>
            </a:extLst>
          </p:cNvPr>
          <p:cNvSpPr/>
          <p:nvPr/>
        </p:nvSpPr>
        <p:spPr>
          <a:xfrm>
            <a:off x="4064891" y="14430781"/>
            <a:ext cx="4114800" cy="431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5A7828CA-F45A-8746-248E-E710C42C0715}"/>
              </a:ext>
            </a:extLst>
          </p:cNvPr>
          <p:cNvSpPr/>
          <p:nvPr/>
        </p:nvSpPr>
        <p:spPr>
          <a:xfrm>
            <a:off x="7873116" y="14812850"/>
            <a:ext cx="391242" cy="14669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v</a:t>
            </a:r>
            <a:endParaRPr kumimoji="1" lang="ja-JP" altLang="en-US"/>
          </a:p>
        </p:txBody>
      </p: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2FA85123-553B-29C3-876F-90A731977959}"/>
              </a:ext>
            </a:extLst>
          </p:cNvPr>
          <p:cNvSpPr/>
          <p:nvPr/>
        </p:nvSpPr>
        <p:spPr>
          <a:xfrm>
            <a:off x="4156249" y="16015569"/>
            <a:ext cx="3716866" cy="2224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v</a:t>
            </a:r>
            <a:endParaRPr kumimoji="1" lang="ja-JP" altLang="en-US"/>
          </a:p>
        </p:txBody>
      </p:sp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951CDF54-86C3-93C0-45BC-D7288B53BAB8}"/>
              </a:ext>
            </a:extLst>
          </p:cNvPr>
          <p:cNvSpPr/>
          <p:nvPr/>
        </p:nvSpPr>
        <p:spPr>
          <a:xfrm>
            <a:off x="4105373" y="14862581"/>
            <a:ext cx="130755" cy="12853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v</a:t>
            </a:r>
            <a:endParaRPr kumimoji="1" lang="ja-JP" altLang="en-US"/>
          </a:p>
        </p:txBody>
      </p:sp>
      <p:sp>
        <p:nvSpPr>
          <p:cNvPr id="17" name="角丸四角形 16">
            <a:extLst>
              <a:ext uri="{FF2B5EF4-FFF2-40B4-BE49-F238E27FC236}">
                <a16:creationId xmlns:a16="http://schemas.microsoft.com/office/drawing/2014/main" id="{10BBA1D7-2CDA-88CC-84A8-7F3E6A65BDCC}"/>
              </a:ext>
            </a:extLst>
          </p:cNvPr>
          <p:cNvSpPr/>
          <p:nvPr/>
        </p:nvSpPr>
        <p:spPr>
          <a:xfrm>
            <a:off x="4105374" y="12967543"/>
            <a:ext cx="3938980" cy="3180386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20C2681A-7CA3-D8CC-3C88-1F99BDAEE039}"/>
              </a:ext>
            </a:extLst>
          </p:cNvPr>
          <p:cNvSpPr txBox="1"/>
          <p:nvPr/>
        </p:nvSpPr>
        <p:spPr>
          <a:xfrm>
            <a:off x="4154620" y="13093686"/>
            <a:ext cx="88845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/>
              <a:t> Misbinding      Control</a:t>
            </a:r>
            <a:endParaRPr kumimoji="1" lang="ja-JP" altLang="en-US" sz="2800"/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31D8239F-3944-27D8-127A-67339BEC35E0}"/>
              </a:ext>
            </a:extLst>
          </p:cNvPr>
          <p:cNvSpPr txBox="1"/>
          <p:nvPr/>
        </p:nvSpPr>
        <p:spPr>
          <a:xfrm>
            <a:off x="25984122" y="28756972"/>
            <a:ext cx="68227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800" dirty="0"/>
              <a:t>BF10 = 0.39 (Inconclusive) </a:t>
            </a:r>
            <a:endParaRPr kumimoji="1" lang="ja-JP" altLang="en-US" sz="480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B26D763B-FBED-C462-8D9A-C8D2AEFF87D2}"/>
              </a:ext>
            </a:extLst>
          </p:cNvPr>
          <p:cNvSpPr txBox="1"/>
          <p:nvPr/>
        </p:nvSpPr>
        <p:spPr>
          <a:xfrm>
            <a:off x="5965288" y="22525494"/>
            <a:ext cx="715380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8000" dirty="0"/>
              <a:t>Exp1</a:t>
            </a:r>
            <a:endParaRPr kumimoji="1" lang="ja-JP" altLang="en-US" sz="8000"/>
          </a:p>
        </p:txBody>
      </p:sp>
      <p:pic>
        <p:nvPicPr>
          <p:cNvPr id="43" name="図 42" descr="グラフ&#10;&#10;自動的に生成された説明">
            <a:extLst>
              <a:ext uri="{FF2B5EF4-FFF2-40B4-BE49-F238E27FC236}">
                <a16:creationId xmlns:a16="http://schemas.microsoft.com/office/drawing/2014/main" id="{51E0B335-22FF-6697-8868-573563737BD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980923" y="29711079"/>
            <a:ext cx="8313973" cy="6323827"/>
          </a:xfrm>
          <a:prstGeom prst="rect">
            <a:avLst/>
          </a:prstGeom>
        </p:spPr>
      </p:pic>
      <p:sp>
        <p:nvSpPr>
          <p:cNvPr id="44" name="テキスト ボックス 43">
            <a:extLst>
              <a:ext uri="{FF2B5EF4-FFF2-40B4-BE49-F238E27FC236}">
                <a16:creationId xmlns:a16="http://schemas.microsoft.com/office/drawing/2014/main" id="{F6C88E3F-46DB-8CDA-E766-9A317C24F487}"/>
              </a:ext>
            </a:extLst>
          </p:cNvPr>
          <p:cNvSpPr txBox="1"/>
          <p:nvPr/>
        </p:nvSpPr>
        <p:spPr>
          <a:xfrm>
            <a:off x="25216865" y="34905565"/>
            <a:ext cx="77699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800" dirty="0"/>
              <a:t>BF10 = 11.2 (Strong evidence) </a:t>
            </a:r>
            <a:endParaRPr kumimoji="1" lang="ja-JP" altLang="en-US" sz="4800"/>
          </a:p>
        </p:txBody>
      </p:sp>
      <p:pic>
        <p:nvPicPr>
          <p:cNvPr id="49" name="図 48" descr="グラフ, 折れ線グラフ&#10;&#10;自動的に生成された説明">
            <a:extLst>
              <a:ext uri="{FF2B5EF4-FFF2-40B4-BE49-F238E27FC236}">
                <a16:creationId xmlns:a16="http://schemas.microsoft.com/office/drawing/2014/main" id="{3AB85A56-AE63-8D14-F448-5349AAB91F3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541525" y="30108765"/>
            <a:ext cx="5629513" cy="4222135"/>
          </a:xfrm>
          <a:prstGeom prst="rect">
            <a:avLst/>
          </a:prstGeom>
        </p:spPr>
      </p:pic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50F7211D-3BDB-5D07-11CB-FD0B396310D6}"/>
              </a:ext>
            </a:extLst>
          </p:cNvPr>
          <p:cNvSpPr txBox="1"/>
          <p:nvPr/>
        </p:nvSpPr>
        <p:spPr>
          <a:xfrm>
            <a:off x="11095462" y="28932377"/>
            <a:ext cx="68227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800" dirty="0"/>
              <a:t>BF10 = 0.37 (Inconclusive) </a:t>
            </a:r>
            <a:endParaRPr kumimoji="1" lang="ja-JP" altLang="en-US" sz="4800"/>
          </a:p>
        </p:txBody>
      </p:sp>
      <p:sp>
        <p:nvSpPr>
          <p:cNvPr id="51" name="テキスト ボックス 50">
            <a:extLst>
              <a:ext uri="{FF2B5EF4-FFF2-40B4-BE49-F238E27FC236}">
                <a16:creationId xmlns:a16="http://schemas.microsoft.com/office/drawing/2014/main" id="{E1BC011B-EC82-F149-8146-51C82F10A4E4}"/>
              </a:ext>
            </a:extLst>
          </p:cNvPr>
          <p:cNvSpPr txBox="1"/>
          <p:nvPr/>
        </p:nvSpPr>
        <p:spPr>
          <a:xfrm>
            <a:off x="11126810" y="34617046"/>
            <a:ext cx="68227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800" dirty="0"/>
              <a:t>BF10 = 0.44 (Inconclusive) </a:t>
            </a:r>
            <a:endParaRPr kumimoji="1" lang="ja-JP" altLang="en-US" sz="4800"/>
          </a:p>
        </p:txBody>
      </p:sp>
      <p:sp>
        <p:nvSpPr>
          <p:cNvPr id="53" name="正方形/長方形 52">
            <a:extLst>
              <a:ext uri="{FF2B5EF4-FFF2-40B4-BE49-F238E27FC236}">
                <a16:creationId xmlns:a16="http://schemas.microsoft.com/office/drawing/2014/main" id="{F01E73C6-5D98-ACF3-301E-49430E1502EF}"/>
              </a:ext>
            </a:extLst>
          </p:cNvPr>
          <p:cNvSpPr/>
          <p:nvPr/>
        </p:nvSpPr>
        <p:spPr>
          <a:xfrm>
            <a:off x="9972241" y="26324114"/>
            <a:ext cx="1569284" cy="12068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6" name="図 35" descr="グラフ&#10;&#10;自動的に生成された説明">
            <a:extLst>
              <a:ext uri="{FF2B5EF4-FFF2-40B4-BE49-F238E27FC236}">
                <a16:creationId xmlns:a16="http://schemas.microsoft.com/office/drawing/2014/main" id="{8FA0A4ED-5C4F-2245-5198-FBEDBA24CA5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058369" y="24221122"/>
            <a:ext cx="6555687" cy="4916765"/>
          </a:xfrm>
          <a:prstGeom prst="rect">
            <a:avLst/>
          </a:prstGeom>
        </p:spPr>
      </p:pic>
      <p:pic>
        <p:nvPicPr>
          <p:cNvPr id="38" name="図 37" descr="グラフ&#10;&#10;自動的に生成された説明">
            <a:extLst>
              <a:ext uri="{FF2B5EF4-FFF2-40B4-BE49-F238E27FC236}">
                <a16:creationId xmlns:a16="http://schemas.microsoft.com/office/drawing/2014/main" id="{E61080AB-8E8F-3F15-C691-1F5A0B35959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5565146" y="24284216"/>
            <a:ext cx="6072359" cy="4554270"/>
          </a:xfrm>
          <a:prstGeom prst="rect">
            <a:avLst/>
          </a:prstGeom>
        </p:spPr>
      </p:pic>
      <p:pic>
        <p:nvPicPr>
          <p:cNvPr id="42" name="図 41" descr="グラフ&#10;&#10;自動的に生成された説明">
            <a:extLst>
              <a:ext uri="{FF2B5EF4-FFF2-40B4-BE49-F238E27FC236}">
                <a16:creationId xmlns:a16="http://schemas.microsoft.com/office/drawing/2014/main" id="{4E59C0BE-E619-BC86-4582-768D3D9EDE1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5965696" y="30404790"/>
            <a:ext cx="5603241" cy="4202431"/>
          </a:xfrm>
          <a:prstGeom prst="rect">
            <a:avLst/>
          </a:prstGeom>
        </p:spPr>
      </p:pic>
      <p:pic>
        <p:nvPicPr>
          <p:cNvPr id="19" name="図 18" descr="グラフ, 折れ線グラフ&#10;&#10;自動的に生成された説明">
            <a:extLst>
              <a:ext uri="{FF2B5EF4-FFF2-40B4-BE49-F238E27FC236}">
                <a16:creationId xmlns:a16="http://schemas.microsoft.com/office/drawing/2014/main" id="{AB566EFD-F11F-70BF-EF52-3FEA7F538D8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77798" y="37165368"/>
            <a:ext cx="4877123" cy="2438562"/>
          </a:xfrm>
          <a:prstGeom prst="rect">
            <a:avLst/>
          </a:prstGeom>
        </p:spPr>
      </p:pic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4E5240E6-8E2E-7525-010B-14D5B0F101AE}"/>
              </a:ext>
            </a:extLst>
          </p:cNvPr>
          <p:cNvSpPr txBox="1"/>
          <p:nvPr/>
        </p:nvSpPr>
        <p:spPr>
          <a:xfrm>
            <a:off x="727021" y="36225400"/>
            <a:ext cx="366337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800" dirty="0"/>
              <a:t>Excluded data</a:t>
            </a:r>
            <a:endParaRPr kumimoji="1" lang="ja-JP" altLang="en-US" sz="4800"/>
          </a:p>
        </p:txBody>
      </p:sp>
      <p:pic>
        <p:nvPicPr>
          <p:cNvPr id="40" name="図 39" descr="グラフ, 折れ線グラフ&#10;&#10;自動的に生成された説明">
            <a:extLst>
              <a:ext uri="{FF2B5EF4-FFF2-40B4-BE49-F238E27FC236}">
                <a16:creationId xmlns:a16="http://schemas.microsoft.com/office/drawing/2014/main" id="{2F6AC7AB-5064-7C55-6AD1-68A4885BE139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8831002" y="37057035"/>
            <a:ext cx="4083589" cy="3266871"/>
          </a:xfrm>
          <a:prstGeom prst="rect">
            <a:avLst/>
          </a:prstGeom>
        </p:spPr>
      </p:pic>
      <p:cxnSp>
        <p:nvCxnSpPr>
          <p:cNvPr id="45" name="直線コネクタ 44">
            <a:extLst>
              <a:ext uri="{FF2B5EF4-FFF2-40B4-BE49-F238E27FC236}">
                <a16:creationId xmlns:a16="http://schemas.microsoft.com/office/drawing/2014/main" id="{5805D96B-BB29-A180-55F4-EC01C5BCCBEA}"/>
              </a:ext>
            </a:extLst>
          </p:cNvPr>
          <p:cNvCxnSpPr>
            <a:cxnSpLocks/>
          </p:cNvCxnSpPr>
          <p:nvPr/>
        </p:nvCxnSpPr>
        <p:spPr>
          <a:xfrm>
            <a:off x="17728999" y="23811415"/>
            <a:ext cx="189228" cy="165124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テキスト ボックス 53">
            <a:extLst>
              <a:ext uri="{FF2B5EF4-FFF2-40B4-BE49-F238E27FC236}">
                <a16:creationId xmlns:a16="http://schemas.microsoft.com/office/drawing/2014/main" id="{2D601D42-FB36-57E6-BBA4-01E4F42660E8}"/>
              </a:ext>
            </a:extLst>
          </p:cNvPr>
          <p:cNvSpPr txBox="1"/>
          <p:nvPr/>
        </p:nvSpPr>
        <p:spPr>
          <a:xfrm>
            <a:off x="18362224" y="36184626"/>
            <a:ext cx="366337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800" dirty="0"/>
              <a:t>Excluded data</a:t>
            </a:r>
            <a:endParaRPr kumimoji="1" lang="ja-JP" altLang="en-US" sz="4800"/>
          </a:p>
        </p:txBody>
      </p:sp>
      <p:sp>
        <p:nvSpPr>
          <p:cNvPr id="46" name="テキスト ボックス 45">
            <a:extLst>
              <a:ext uri="{FF2B5EF4-FFF2-40B4-BE49-F238E27FC236}">
                <a16:creationId xmlns:a16="http://schemas.microsoft.com/office/drawing/2014/main" id="{581C9368-469E-557C-B7A2-45DB5BAD6CDD}"/>
              </a:ext>
            </a:extLst>
          </p:cNvPr>
          <p:cNvSpPr txBox="1"/>
          <p:nvPr/>
        </p:nvSpPr>
        <p:spPr>
          <a:xfrm>
            <a:off x="21698928" y="5886925"/>
            <a:ext cx="1437609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4800" b="1" dirty="0"/>
              <a:t>Color-contingent motion aftereffects</a:t>
            </a:r>
          </a:p>
          <a:p>
            <a:r>
              <a:rPr lang="en-US" altLang="ja-JP" sz="4800" b="1" dirty="0"/>
              <a:t>induced by the misbinding</a:t>
            </a:r>
          </a:p>
        </p:txBody>
      </p:sp>
      <p:sp>
        <p:nvSpPr>
          <p:cNvPr id="48" name="テキスト ボックス 47">
            <a:extLst>
              <a:ext uri="{FF2B5EF4-FFF2-40B4-BE49-F238E27FC236}">
                <a16:creationId xmlns:a16="http://schemas.microsoft.com/office/drawing/2014/main" id="{94A2AF71-C00E-19AE-EBEC-F089874873E6}"/>
              </a:ext>
            </a:extLst>
          </p:cNvPr>
          <p:cNvSpPr txBox="1"/>
          <p:nvPr/>
        </p:nvSpPr>
        <p:spPr>
          <a:xfrm>
            <a:off x="12558229" y="5951434"/>
            <a:ext cx="7762803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4800" b="1" dirty="0"/>
              <a:t>Color-Motion misbinding :</a:t>
            </a:r>
          </a:p>
          <a:p>
            <a:r>
              <a:rPr lang="en-US" altLang="ja-JP" sz="4800" b="1" dirty="0"/>
              <a:t>a stronger metamer?</a:t>
            </a:r>
          </a:p>
        </p:txBody>
      </p:sp>
      <p:cxnSp>
        <p:nvCxnSpPr>
          <p:cNvPr id="56" name="直線コネクタ 55">
            <a:extLst>
              <a:ext uri="{FF2B5EF4-FFF2-40B4-BE49-F238E27FC236}">
                <a16:creationId xmlns:a16="http://schemas.microsoft.com/office/drawing/2014/main" id="{286EEFD2-AD8B-05BB-3982-696B6CEC8E65}"/>
              </a:ext>
            </a:extLst>
          </p:cNvPr>
          <p:cNvCxnSpPr/>
          <p:nvPr/>
        </p:nvCxnSpPr>
        <p:spPr>
          <a:xfrm>
            <a:off x="11541525" y="6116819"/>
            <a:ext cx="0" cy="413928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直線コネクタ 58">
            <a:extLst>
              <a:ext uri="{FF2B5EF4-FFF2-40B4-BE49-F238E27FC236}">
                <a16:creationId xmlns:a16="http://schemas.microsoft.com/office/drawing/2014/main" id="{B285FE17-21B7-530E-3F6D-F21926132A48}"/>
              </a:ext>
            </a:extLst>
          </p:cNvPr>
          <p:cNvCxnSpPr/>
          <p:nvPr/>
        </p:nvCxnSpPr>
        <p:spPr>
          <a:xfrm>
            <a:off x="20862639" y="6116819"/>
            <a:ext cx="0" cy="413928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1" name="図 60" descr="山々の黒い影&#10;&#10;低い精度で自動的に生成された説明">
            <a:extLst>
              <a:ext uri="{FF2B5EF4-FFF2-40B4-BE49-F238E27FC236}">
                <a16:creationId xmlns:a16="http://schemas.microsoft.com/office/drawing/2014/main" id="{32865320-641E-7E96-D738-F81A8741A7A4}"/>
              </a:ext>
            </a:extLst>
          </p:cNvPr>
          <p:cNvPicPr>
            <a:picLocks noChangeAspect="1"/>
          </p:cNvPicPr>
          <p:nvPr/>
        </p:nvPicPr>
        <p:blipFill>
          <a:blip r:embed="rId17"/>
          <a:srcRect l="13893" t="11871" r="12472" b="15443"/>
          <a:stretch/>
        </p:blipFill>
        <p:spPr>
          <a:xfrm>
            <a:off x="5364253" y="7642913"/>
            <a:ext cx="3919909" cy="2579612"/>
          </a:xfrm>
          <a:prstGeom prst="rect">
            <a:avLst/>
          </a:prstGeom>
          <a:effectLst>
            <a:softEdge rad="94359"/>
          </a:effectLst>
        </p:spPr>
      </p:pic>
      <p:pic>
        <p:nvPicPr>
          <p:cNvPr id="65" name="図 64" descr="散布図 が含まれている画像&#10;&#10;自動的に生成された説明">
            <a:extLst>
              <a:ext uri="{FF2B5EF4-FFF2-40B4-BE49-F238E27FC236}">
                <a16:creationId xmlns:a16="http://schemas.microsoft.com/office/drawing/2014/main" id="{F0B226D5-FA2C-C7F9-9098-24CFA2CD2707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2646670" y="7521752"/>
            <a:ext cx="3831291" cy="2801508"/>
          </a:xfrm>
          <a:prstGeom prst="rect">
            <a:avLst/>
          </a:prstGeom>
        </p:spPr>
      </p:pic>
      <p:sp>
        <p:nvSpPr>
          <p:cNvPr id="69" name="テキスト ボックス 68">
            <a:extLst>
              <a:ext uri="{FF2B5EF4-FFF2-40B4-BE49-F238E27FC236}">
                <a16:creationId xmlns:a16="http://schemas.microsoft.com/office/drawing/2014/main" id="{BE05ED71-F87A-9F1C-F4E3-8C7478C716D5}"/>
              </a:ext>
            </a:extLst>
          </p:cNvPr>
          <p:cNvSpPr txBox="1"/>
          <p:nvPr/>
        </p:nvSpPr>
        <p:spPr>
          <a:xfrm>
            <a:off x="727020" y="42177756"/>
            <a:ext cx="3157088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buFont typeface="Wingdings" pitchFamily="2" charset="2"/>
              <a:buChar char="Ø"/>
            </a:pPr>
            <a:r>
              <a:rPr lang="ja-JP" altLang="en-US" sz="4000"/>
              <a:t>perceptual misbinding does not necessarily rely on feature-contingent adaptation effects within low-level motion processing, </a:t>
            </a:r>
            <a:endParaRPr lang="en-US" altLang="ja-JP" sz="4000" dirty="0"/>
          </a:p>
          <a:p>
            <a:r>
              <a:rPr lang="en-US" altLang="ja-JP" sz="4000" dirty="0"/>
              <a:t>     </a:t>
            </a:r>
            <a:r>
              <a:rPr lang="ja-JP" altLang="en-US" sz="4000"/>
              <a:t>as has been hypothesized. </a:t>
            </a:r>
            <a:endParaRPr lang="en-US" altLang="ja-JP" sz="4000" dirty="0"/>
          </a:p>
          <a:p>
            <a:pPr marL="571500" indent="-571500">
              <a:buFont typeface="Wingdings" pitchFamily="2" charset="2"/>
              <a:buChar char="Ø"/>
            </a:pPr>
            <a:r>
              <a:rPr lang="ja-JP" altLang="en-US" sz="4000"/>
              <a:t>Instead, misbinding may involve higher-level visual processing in which illusory feature bindings do not evoke adaptation </a:t>
            </a:r>
            <a:endParaRPr lang="en-US" altLang="ja-JP" sz="4000" dirty="0"/>
          </a:p>
          <a:p>
            <a:r>
              <a:rPr lang="en-US" altLang="ja-JP" sz="4000" dirty="0"/>
              <a:t>     </a:t>
            </a:r>
            <a:r>
              <a:rPr lang="ja-JP" altLang="en-US" sz="4000"/>
              <a:t>comparable to that induced by veridical stimuli. </a:t>
            </a:r>
            <a:endParaRPr lang="en-US" altLang="ja-JP" sz="4000" dirty="0"/>
          </a:p>
          <a:p>
            <a:pPr marL="571500" indent="-571500">
              <a:buFont typeface="Wingdings" pitchFamily="2" charset="2"/>
              <a:buChar char="Ø"/>
            </a:pPr>
            <a:r>
              <a:rPr lang="ja-JP" altLang="en-US" sz="4000"/>
              <a:t>These findings offer new insights into the mechanisms of peripheral metamers and have implications for the development of efficient gaze-dependent display technologies: while peripheral content is subjectively altered, it may not produce the same neural signatures as veridical stimuli.</a:t>
            </a:r>
          </a:p>
        </p:txBody>
      </p:sp>
      <p:sp>
        <p:nvSpPr>
          <p:cNvPr id="71" name="テキスト ボックス 70">
            <a:extLst>
              <a:ext uri="{FF2B5EF4-FFF2-40B4-BE49-F238E27FC236}">
                <a16:creationId xmlns:a16="http://schemas.microsoft.com/office/drawing/2014/main" id="{A00F31BA-0173-F6C2-057F-E5C70B00DAC7}"/>
              </a:ext>
            </a:extLst>
          </p:cNvPr>
          <p:cNvSpPr txBox="1"/>
          <p:nvPr/>
        </p:nvSpPr>
        <p:spPr>
          <a:xfrm>
            <a:off x="27812876" y="9573423"/>
            <a:ext cx="3919912" cy="7405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296"/>
              </a:lnSpc>
            </a:pPr>
            <a:r>
              <a:rPr lang="en-US" altLang="ja-JP" sz="3600" dirty="0">
                <a:latin typeface="Calibri" panose="020F0502020204030204" pitchFamily="34" charset="0"/>
                <a:ea typeface="Meiryo" charset="-128"/>
                <a:cs typeface="Calibri" panose="020F0502020204030204" pitchFamily="34" charset="0"/>
              </a:rPr>
              <a:t>Zhang et al., 2014</a:t>
            </a:r>
          </a:p>
        </p:txBody>
      </p:sp>
      <p:sp>
        <p:nvSpPr>
          <p:cNvPr id="74" name="テキスト ボックス 73">
            <a:extLst>
              <a:ext uri="{FF2B5EF4-FFF2-40B4-BE49-F238E27FC236}">
                <a16:creationId xmlns:a16="http://schemas.microsoft.com/office/drawing/2014/main" id="{1E096AD0-3CEF-04D9-0DED-F214165B9A9E}"/>
              </a:ext>
            </a:extLst>
          </p:cNvPr>
          <p:cNvSpPr txBox="1"/>
          <p:nvPr/>
        </p:nvSpPr>
        <p:spPr>
          <a:xfrm>
            <a:off x="16671924" y="9577636"/>
            <a:ext cx="3919912" cy="7405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296"/>
              </a:lnSpc>
            </a:pPr>
            <a:r>
              <a:rPr lang="en-US" altLang="ja-JP" sz="3600" dirty="0">
                <a:latin typeface="Calibri" panose="020F0502020204030204" pitchFamily="34" charset="0"/>
                <a:ea typeface="Meiryo" charset="-128"/>
                <a:cs typeface="Calibri" panose="020F0502020204030204" pitchFamily="34" charset="0"/>
              </a:rPr>
              <a:t>Wu et al., 2004</a:t>
            </a:r>
          </a:p>
        </p:txBody>
      </p:sp>
      <p:sp>
        <p:nvSpPr>
          <p:cNvPr id="77" name="円/楕円 76">
            <a:extLst>
              <a:ext uri="{FF2B5EF4-FFF2-40B4-BE49-F238E27FC236}">
                <a16:creationId xmlns:a16="http://schemas.microsoft.com/office/drawing/2014/main" id="{6DA90531-E6DF-B7A9-6B33-CDBE0831F148}"/>
              </a:ext>
            </a:extLst>
          </p:cNvPr>
          <p:cNvSpPr/>
          <p:nvPr/>
        </p:nvSpPr>
        <p:spPr>
          <a:xfrm>
            <a:off x="17766988" y="8104884"/>
            <a:ext cx="881427" cy="842211"/>
          </a:xfrm>
          <a:prstGeom prst="ellipse">
            <a:avLst/>
          </a:prstGeom>
          <a:ln w="412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8" name="三角形 77">
            <a:extLst>
              <a:ext uri="{FF2B5EF4-FFF2-40B4-BE49-F238E27FC236}">
                <a16:creationId xmlns:a16="http://schemas.microsoft.com/office/drawing/2014/main" id="{1B061EAB-05DA-A64A-AC4E-C82CE388A2AB}"/>
              </a:ext>
            </a:extLst>
          </p:cNvPr>
          <p:cNvSpPr/>
          <p:nvPr/>
        </p:nvSpPr>
        <p:spPr>
          <a:xfrm rot="5400000">
            <a:off x="17945687" y="8247474"/>
            <a:ext cx="694497" cy="571618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81" name="グラフィックス 80" descr="タブレット 単色塗りつぶし">
            <a:extLst>
              <a:ext uri="{FF2B5EF4-FFF2-40B4-BE49-F238E27FC236}">
                <a16:creationId xmlns:a16="http://schemas.microsoft.com/office/drawing/2014/main" id="{68CEE7B9-9420-5815-F6B1-DCA9816FF839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6985911" y="7270618"/>
            <a:ext cx="2543505" cy="2543505"/>
          </a:xfrm>
          <a:prstGeom prst="rect">
            <a:avLst/>
          </a:prstGeom>
        </p:spPr>
      </p:pic>
      <p:pic>
        <p:nvPicPr>
          <p:cNvPr id="90" name="図 89" descr="グラフ, 折れ線グラフ&#10;&#10;自動的に生成された説明">
            <a:extLst>
              <a:ext uri="{FF2B5EF4-FFF2-40B4-BE49-F238E27FC236}">
                <a16:creationId xmlns:a16="http://schemas.microsoft.com/office/drawing/2014/main" id="{EA7F8B7F-DA9B-7E00-A7C6-4E5E5969AAE6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6852426" y="14242408"/>
            <a:ext cx="4916498" cy="4916498"/>
          </a:xfrm>
          <a:prstGeom prst="rect">
            <a:avLst/>
          </a:prstGeom>
        </p:spPr>
      </p:pic>
      <p:pic>
        <p:nvPicPr>
          <p:cNvPr id="92" name="図 91" descr="グラフ, 折れ線グラフ&#10;&#10;自動的に生成された説明">
            <a:extLst>
              <a:ext uri="{FF2B5EF4-FFF2-40B4-BE49-F238E27FC236}">
                <a16:creationId xmlns:a16="http://schemas.microsoft.com/office/drawing/2014/main" id="{E50C457B-A6A2-BB2B-9204-426D0DB973F6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2094443" y="14175798"/>
            <a:ext cx="4886172" cy="4886172"/>
          </a:xfrm>
          <a:prstGeom prst="rect">
            <a:avLst/>
          </a:prstGeom>
        </p:spPr>
      </p:pic>
      <p:pic>
        <p:nvPicPr>
          <p:cNvPr id="94" name="図 93" descr="グラフ, 折れ線グラフ&#10;&#10;自動的に生成された説明">
            <a:extLst>
              <a:ext uri="{FF2B5EF4-FFF2-40B4-BE49-F238E27FC236}">
                <a16:creationId xmlns:a16="http://schemas.microsoft.com/office/drawing/2014/main" id="{69E981BC-2FF3-04B1-92CF-0EDBE2540B0C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27097652" y="14048167"/>
            <a:ext cx="4983108" cy="5003895"/>
          </a:xfrm>
          <a:prstGeom prst="rect">
            <a:avLst/>
          </a:prstGeom>
        </p:spPr>
      </p:pic>
      <p:sp>
        <p:nvSpPr>
          <p:cNvPr id="95" name="テキスト ボックス 94">
            <a:extLst>
              <a:ext uri="{FF2B5EF4-FFF2-40B4-BE49-F238E27FC236}">
                <a16:creationId xmlns:a16="http://schemas.microsoft.com/office/drawing/2014/main" id="{9B16878F-1EAC-B7FF-0705-7F39A332B459}"/>
              </a:ext>
            </a:extLst>
          </p:cNvPr>
          <p:cNvSpPr txBox="1"/>
          <p:nvPr/>
        </p:nvSpPr>
        <p:spPr>
          <a:xfrm>
            <a:off x="20991676" y="12718668"/>
            <a:ext cx="10133887" cy="72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296"/>
              </a:lnSpc>
            </a:pPr>
            <a:r>
              <a:rPr lang="en-US" altLang="ja-JP" sz="3600" dirty="0">
                <a:latin typeface="Calibri" panose="020F0502020204030204" pitchFamily="34" charset="0"/>
                <a:ea typeface="Meiryo" charset="-128"/>
                <a:cs typeface="Calibri" panose="020F0502020204030204" pitchFamily="34" charset="0"/>
              </a:rPr>
              <a:t>Example of Sub1, Misbinding cond. </a:t>
            </a:r>
          </a:p>
        </p:txBody>
      </p:sp>
      <p:sp>
        <p:nvSpPr>
          <p:cNvPr id="96" name="テキスト ボックス 95">
            <a:extLst>
              <a:ext uri="{FF2B5EF4-FFF2-40B4-BE49-F238E27FC236}">
                <a16:creationId xmlns:a16="http://schemas.microsoft.com/office/drawing/2014/main" id="{A4572F9A-5941-7D24-C670-886DF4F4B0D8}"/>
              </a:ext>
            </a:extLst>
          </p:cNvPr>
          <p:cNvSpPr txBox="1"/>
          <p:nvPr/>
        </p:nvSpPr>
        <p:spPr>
          <a:xfrm>
            <a:off x="18250938" y="13407707"/>
            <a:ext cx="10133887" cy="72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296"/>
              </a:lnSpc>
            </a:pPr>
            <a:r>
              <a:rPr lang="en-US" altLang="ja-JP" sz="3600" dirty="0">
                <a:latin typeface="Calibri" panose="020F0502020204030204" pitchFamily="34" charset="0"/>
                <a:ea typeface="Meiryo" charset="-128"/>
                <a:cs typeface="Calibri" panose="020F0502020204030204" pitchFamily="34" charset="0"/>
              </a:rPr>
              <a:t>Test color = red                      Test color = green      </a:t>
            </a:r>
          </a:p>
        </p:txBody>
      </p:sp>
      <p:sp>
        <p:nvSpPr>
          <p:cNvPr id="97" name="テキスト ボックス 96">
            <a:extLst>
              <a:ext uri="{FF2B5EF4-FFF2-40B4-BE49-F238E27FC236}">
                <a16:creationId xmlns:a16="http://schemas.microsoft.com/office/drawing/2014/main" id="{9BA24277-B183-231C-D1FF-DC04C25C4D45}"/>
              </a:ext>
            </a:extLst>
          </p:cNvPr>
          <p:cNvSpPr txBox="1"/>
          <p:nvPr/>
        </p:nvSpPr>
        <p:spPr>
          <a:xfrm>
            <a:off x="21687725" y="15856212"/>
            <a:ext cx="6666028" cy="72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296"/>
              </a:lnSpc>
            </a:pPr>
            <a:r>
              <a:rPr lang="en-US" altLang="ja-JP" sz="3600" dirty="0">
                <a:latin typeface="Calibri" panose="020F0502020204030204" pitchFamily="34" charset="0"/>
                <a:ea typeface="Meiryo" charset="-128"/>
                <a:cs typeface="Calibri" panose="020F0502020204030204" pitchFamily="34" charset="0"/>
              </a:rPr>
              <a:t>+                                               =</a:t>
            </a:r>
          </a:p>
        </p:txBody>
      </p:sp>
      <p:sp>
        <p:nvSpPr>
          <p:cNvPr id="98" name="正方形/長方形 97">
            <a:extLst>
              <a:ext uri="{FF2B5EF4-FFF2-40B4-BE49-F238E27FC236}">
                <a16:creationId xmlns:a16="http://schemas.microsoft.com/office/drawing/2014/main" id="{F7D0B0D0-947D-BABA-D5AC-7D3185E0ECFE}"/>
              </a:ext>
            </a:extLst>
          </p:cNvPr>
          <p:cNvSpPr/>
          <p:nvPr/>
        </p:nvSpPr>
        <p:spPr>
          <a:xfrm>
            <a:off x="16739378" y="12687963"/>
            <a:ext cx="15558528" cy="67431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EE6C7622-69A3-4590-E98D-153961125047}"/>
              </a:ext>
            </a:extLst>
          </p:cNvPr>
          <p:cNvSpPr txBox="1"/>
          <p:nvPr/>
        </p:nvSpPr>
        <p:spPr>
          <a:xfrm>
            <a:off x="14971398" y="15999026"/>
            <a:ext cx="14319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dirty="0"/>
              <a:t>×20</a:t>
            </a: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045072CD-6D68-12FE-3123-3662E02851D7}"/>
              </a:ext>
            </a:extLst>
          </p:cNvPr>
          <p:cNvSpPr txBox="1"/>
          <p:nvPr/>
        </p:nvSpPr>
        <p:spPr>
          <a:xfrm>
            <a:off x="13850674" y="16000590"/>
            <a:ext cx="14319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dirty="0"/>
              <a:t>×40</a:t>
            </a:r>
          </a:p>
        </p:txBody>
      </p:sp>
      <p:sp>
        <p:nvSpPr>
          <p:cNvPr id="100" name="正方形/長方形 99">
            <a:extLst>
              <a:ext uri="{FF2B5EF4-FFF2-40B4-BE49-F238E27FC236}">
                <a16:creationId xmlns:a16="http://schemas.microsoft.com/office/drawing/2014/main" id="{A061BD5D-C896-C251-5C12-C267E24423B6}"/>
              </a:ext>
            </a:extLst>
          </p:cNvPr>
          <p:cNvSpPr/>
          <p:nvPr/>
        </p:nvSpPr>
        <p:spPr>
          <a:xfrm>
            <a:off x="5855870" y="15274453"/>
            <a:ext cx="354526" cy="3140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02" name="直線コネクタ 101">
            <a:extLst>
              <a:ext uri="{FF2B5EF4-FFF2-40B4-BE49-F238E27FC236}">
                <a16:creationId xmlns:a16="http://schemas.microsoft.com/office/drawing/2014/main" id="{FA20B58B-A8A2-E724-CD12-CCF2EE607E00}"/>
              </a:ext>
            </a:extLst>
          </p:cNvPr>
          <p:cNvCxnSpPr>
            <a:cxnSpLocks/>
          </p:cNvCxnSpPr>
          <p:nvPr/>
        </p:nvCxnSpPr>
        <p:spPr>
          <a:xfrm>
            <a:off x="6036363" y="12967543"/>
            <a:ext cx="0" cy="3180386"/>
          </a:xfrm>
          <a:prstGeom prst="line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" name="直線矢印コネクタ 104">
            <a:extLst>
              <a:ext uri="{FF2B5EF4-FFF2-40B4-BE49-F238E27FC236}">
                <a16:creationId xmlns:a16="http://schemas.microsoft.com/office/drawing/2014/main" id="{50288BA6-C8FD-6DFC-5E00-E096F0B4089E}"/>
              </a:ext>
            </a:extLst>
          </p:cNvPr>
          <p:cNvCxnSpPr>
            <a:cxnSpLocks/>
          </p:cNvCxnSpPr>
          <p:nvPr/>
        </p:nvCxnSpPr>
        <p:spPr>
          <a:xfrm flipV="1">
            <a:off x="4690075" y="13866821"/>
            <a:ext cx="0" cy="788476"/>
          </a:xfrm>
          <a:prstGeom prst="straightConnector1">
            <a:avLst/>
          </a:prstGeom>
          <a:ln w="47625">
            <a:solidFill>
              <a:srgbClr val="FF00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06" name="直線矢印コネクタ 105">
            <a:extLst>
              <a:ext uri="{FF2B5EF4-FFF2-40B4-BE49-F238E27FC236}">
                <a16:creationId xmlns:a16="http://schemas.microsoft.com/office/drawing/2014/main" id="{F21F7973-4FEA-341B-A994-C18AA754F97A}"/>
              </a:ext>
            </a:extLst>
          </p:cNvPr>
          <p:cNvCxnSpPr>
            <a:cxnSpLocks/>
          </p:cNvCxnSpPr>
          <p:nvPr/>
        </p:nvCxnSpPr>
        <p:spPr>
          <a:xfrm>
            <a:off x="4898813" y="13876087"/>
            <a:ext cx="0" cy="779210"/>
          </a:xfrm>
          <a:prstGeom prst="straightConnector1">
            <a:avLst/>
          </a:prstGeom>
          <a:ln w="47625">
            <a:solidFill>
              <a:srgbClr val="03E5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13" name="直線矢印コネクタ 112">
            <a:extLst>
              <a:ext uri="{FF2B5EF4-FFF2-40B4-BE49-F238E27FC236}">
                <a16:creationId xmlns:a16="http://schemas.microsoft.com/office/drawing/2014/main" id="{A22F31B4-E7D9-A78C-6266-EA86802D852E}"/>
              </a:ext>
            </a:extLst>
          </p:cNvPr>
          <p:cNvCxnSpPr>
            <a:cxnSpLocks/>
          </p:cNvCxnSpPr>
          <p:nvPr/>
        </p:nvCxnSpPr>
        <p:spPr>
          <a:xfrm flipV="1">
            <a:off x="5714849" y="13846830"/>
            <a:ext cx="0" cy="808467"/>
          </a:xfrm>
          <a:prstGeom prst="straightConnector1">
            <a:avLst/>
          </a:prstGeom>
          <a:ln w="47625">
            <a:solidFill>
              <a:srgbClr val="03E5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14" name="直線矢印コネクタ 113">
            <a:extLst>
              <a:ext uri="{FF2B5EF4-FFF2-40B4-BE49-F238E27FC236}">
                <a16:creationId xmlns:a16="http://schemas.microsoft.com/office/drawing/2014/main" id="{431B84CF-938D-002F-16C1-2951BBFEAB1A}"/>
              </a:ext>
            </a:extLst>
          </p:cNvPr>
          <p:cNvCxnSpPr>
            <a:cxnSpLocks/>
          </p:cNvCxnSpPr>
          <p:nvPr/>
        </p:nvCxnSpPr>
        <p:spPr>
          <a:xfrm>
            <a:off x="5500734" y="13876087"/>
            <a:ext cx="0" cy="779210"/>
          </a:xfrm>
          <a:prstGeom prst="straightConnector1">
            <a:avLst/>
          </a:prstGeom>
          <a:ln w="47625">
            <a:solidFill>
              <a:srgbClr val="FF00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17" name="直線矢印コネクタ 116">
            <a:extLst>
              <a:ext uri="{FF2B5EF4-FFF2-40B4-BE49-F238E27FC236}">
                <a16:creationId xmlns:a16="http://schemas.microsoft.com/office/drawing/2014/main" id="{18D9EA31-F163-2776-3051-17AEFA96C7AA}"/>
              </a:ext>
            </a:extLst>
          </p:cNvPr>
          <p:cNvCxnSpPr>
            <a:cxnSpLocks/>
          </p:cNvCxnSpPr>
          <p:nvPr/>
        </p:nvCxnSpPr>
        <p:spPr>
          <a:xfrm flipV="1">
            <a:off x="6992405" y="13858205"/>
            <a:ext cx="0" cy="765845"/>
          </a:xfrm>
          <a:prstGeom prst="straightConnector1">
            <a:avLst/>
          </a:prstGeom>
          <a:ln w="47625">
            <a:solidFill>
              <a:srgbClr val="03E5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18" name="直線矢印コネクタ 117">
            <a:extLst>
              <a:ext uri="{FF2B5EF4-FFF2-40B4-BE49-F238E27FC236}">
                <a16:creationId xmlns:a16="http://schemas.microsoft.com/office/drawing/2014/main" id="{CA927296-5CA5-4183-BCDC-4E3D7D6EA59D}"/>
              </a:ext>
            </a:extLst>
          </p:cNvPr>
          <p:cNvCxnSpPr>
            <a:cxnSpLocks/>
          </p:cNvCxnSpPr>
          <p:nvPr/>
        </p:nvCxnSpPr>
        <p:spPr>
          <a:xfrm>
            <a:off x="6781465" y="13867470"/>
            <a:ext cx="0" cy="756580"/>
          </a:xfrm>
          <a:prstGeom prst="straightConnector1">
            <a:avLst/>
          </a:prstGeom>
          <a:ln w="47625">
            <a:solidFill>
              <a:srgbClr val="FF00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027" name="テキスト ボックス 1026">
            <a:extLst>
              <a:ext uri="{FF2B5EF4-FFF2-40B4-BE49-F238E27FC236}">
                <a16:creationId xmlns:a16="http://schemas.microsoft.com/office/drawing/2014/main" id="{2F3EAFC9-122D-2646-79E1-8BCC53A16FAF}"/>
              </a:ext>
            </a:extLst>
          </p:cNvPr>
          <p:cNvSpPr txBox="1"/>
          <p:nvPr/>
        </p:nvSpPr>
        <p:spPr>
          <a:xfrm rot="5400000">
            <a:off x="6545694" y="14801836"/>
            <a:ext cx="21184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600" dirty="0"/>
              <a:t>blank</a:t>
            </a:r>
            <a:endParaRPr kumimoji="1" lang="ja-JP" altLang="en-US" sz="1600"/>
          </a:p>
        </p:txBody>
      </p:sp>
      <p:sp>
        <p:nvSpPr>
          <p:cNvPr id="1028" name="テキスト ボックス 1027">
            <a:extLst>
              <a:ext uri="{FF2B5EF4-FFF2-40B4-BE49-F238E27FC236}">
                <a16:creationId xmlns:a16="http://schemas.microsoft.com/office/drawing/2014/main" id="{A8F7548F-85F3-5C76-68EE-D73E5C9F678A}"/>
              </a:ext>
            </a:extLst>
          </p:cNvPr>
          <p:cNvSpPr txBox="1"/>
          <p:nvPr/>
        </p:nvSpPr>
        <p:spPr>
          <a:xfrm>
            <a:off x="853216" y="15011684"/>
            <a:ext cx="208015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800" dirty="0">
                <a:solidFill>
                  <a:schemeClr val="bg1"/>
                </a:solidFill>
              </a:rPr>
              <a:t>Induce </a:t>
            </a:r>
          </a:p>
          <a:p>
            <a:pPr algn="ctr"/>
            <a:r>
              <a:rPr kumimoji="1" lang="en-US" altLang="ja-JP" sz="2800" dirty="0">
                <a:solidFill>
                  <a:schemeClr val="bg1"/>
                </a:solidFill>
              </a:rPr>
              <a:t>part</a:t>
            </a:r>
            <a:endParaRPr kumimoji="1" lang="ja-JP" altLang="en-US" sz="2800">
              <a:solidFill>
                <a:schemeClr val="bg1"/>
              </a:solidFill>
            </a:endParaRPr>
          </a:p>
        </p:txBody>
      </p:sp>
      <p:sp>
        <p:nvSpPr>
          <p:cNvPr id="1029" name="テキスト ボックス 1028">
            <a:extLst>
              <a:ext uri="{FF2B5EF4-FFF2-40B4-BE49-F238E27FC236}">
                <a16:creationId xmlns:a16="http://schemas.microsoft.com/office/drawing/2014/main" id="{3EDC8A44-F801-7ABC-CD22-88A96F9C9E42}"/>
              </a:ext>
            </a:extLst>
          </p:cNvPr>
          <p:cNvSpPr txBox="1"/>
          <p:nvPr/>
        </p:nvSpPr>
        <p:spPr>
          <a:xfrm>
            <a:off x="2252506" y="14994742"/>
            <a:ext cx="208015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800" dirty="0">
                <a:solidFill>
                  <a:schemeClr val="bg1"/>
                </a:solidFill>
              </a:rPr>
              <a:t>Effect </a:t>
            </a:r>
          </a:p>
          <a:p>
            <a:pPr algn="ctr"/>
            <a:r>
              <a:rPr kumimoji="1" lang="en-US" altLang="ja-JP" sz="2800" dirty="0">
                <a:solidFill>
                  <a:schemeClr val="bg1"/>
                </a:solidFill>
              </a:rPr>
              <a:t>part</a:t>
            </a:r>
            <a:endParaRPr kumimoji="1" lang="ja-JP" altLang="en-US" sz="2800">
              <a:solidFill>
                <a:schemeClr val="bg1"/>
              </a:solidFill>
            </a:endParaRPr>
          </a:p>
        </p:txBody>
      </p:sp>
      <p:sp>
        <p:nvSpPr>
          <p:cNvPr id="1034" name="テキスト ボックス 1033">
            <a:extLst>
              <a:ext uri="{FF2B5EF4-FFF2-40B4-BE49-F238E27FC236}">
                <a16:creationId xmlns:a16="http://schemas.microsoft.com/office/drawing/2014/main" id="{AA59163D-FA6A-4B2B-3DBF-7BF7D01054AE}"/>
              </a:ext>
            </a:extLst>
          </p:cNvPr>
          <p:cNvSpPr txBox="1"/>
          <p:nvPr/>
        </p:nvSpPr>
        <p:spPr>
          <a:xfrm>
            <a:off x="-128277" y="14683468"/>
            <a:ext cx="2080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chemeClr val="bg1"/>
                </a:solidFill>
              </a:rPr>
              <a:t>X°</a:t>
            </a:r>
          </a:p>
        </p:txBody>
      </p:sp>
      <p:sp>
        <p:nvSpPr>
          <p:cNvPr id="1038" name="テキスト ボックス 1037">
            <a:extLst>
              <a:ext uri="{FF2B5EF4-FFF2-40B4-BE49-F238E27FC236}">
                <a16:creationId xmlns:a16="http://schemas.microsoft.com/office/drawing/2014/main" id="{DA85867B-44F5-AC95-95F9-994E544A9498}"/>
              </a:ext>
            </a:extLst>
          </p:cNvPr>
          <p:cNvSpPr txBox="1"/>
          <p:nvPr/>
        </p:nvSpPr>
        <p:spPr>
          <a:xfrm>
            <a:off x="1017423" y="13777495"/>
            <a:ext cx="2080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chemeClr val="bg1"/>
                </a:solidFill>
              </a:rPr>
              <a:t>X°</a:t>
            </a:r>
          </a:p>
        </p:txBody>
      </p:sp>
      <p:sp>
        <p:nvSpPr>
          <p:cNvPr id="1039" name="テキスト ボックス 1038">
            <a:extLst>
              <a:ext uri="{FF2B5EF4-FFF2-40B4-BE49-F238E27FC236}">
                <a16:creationId xmlns:a16="http://schemas.microsoft.com/office/drawing/2014/main" id="{EE11A2EA-4878-F0C1-0390-817EE4223D5C}"/>
              </a:ext>
            </a:extLst>
          </p:cNvPr>
          <p:cNvSpPr txBox="1"/>
          <p:nvPr/>
        </p:nvSpPr>
        <p:spPr>
          <a:xfrm>
            <a:off x="2416713" y="13788466"/>
            <a:ext cx="2080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chemeClr val="bg1"/>
                </a:solidFill>
              </a:rPr>
              <a:t>X°</a:t>
            </a:r>
          </a:p>
        </p:txBody>
      </p:sp>
      <p:sp>
        <p:nvSpPr>
          <p:cNvPr id="1040" name="正方形/長方形 1039">
            <a:extLst>
              <a:ext uri="{FF2B5EF4-FFF2-40B4-BE49-F238E27FC236}">
                <a16:creationId xmlns:a16="http://schemas.microsoft.com/office/drawing/2014/main" id="{03294BFE-2541-6012-9EB4-964D16DACD36}"/>
              </a:ext>
            </a:extLst>
          </p:cNvPr>
          <p:cNvSpPr/>
          <p:nvPr/>
        </p:nvSpPr>
        <p:spPr>
          <a:xfrm>
            <a:off x="23035816" y="7590049"/>
            <a:ext cx="1680948" cy="3699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41" name="テキスト ボックス 1040">
            <a:extLst>
              <a:ext uri="{FF2B5EF4-FFF2-40B4-BE49-F238E27FC236}">
                <a16:creationId xmlns:a16="http://schemas.microsoft.com/office/drawing/2014/main" id="{08C8152E-2E1B-0432-B577-43998088B209}"/>
              </a:ext>
            </a:extLst>
          </p:cNvPr>
          <p:cNvSpPr txBox="1"/>
          <p:nvPr/>
        </p:nvSpPr>
        <p:spPr>
          <a:xfrm>
            <a:off x="22955585" y="7499976"/>
            <a:ext cx="11047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dirty="0"/>
              <a:t>Misbinding</a:t>
            </a:r>
          </a:p>
          <a:p>
            <a:r>
              <a:rPr kumimoji="1" lang="en-US" altLang="ja-JP" sz="1600" dirty="0"/>
              <a:t>Control</a:t>
            </a:r>
            <a:endParaRPr kumimoji="1" lang="ja-JP" altLang="en-US" sz="1600"/>
          </a:p>
        </p:txBody>
      </p:sp>
    </p:spTree>
    <p:extLst>
      <p:ext uri="{BB962C8B-B14F-4D97-AF65-F5344CB8AC3E}">
        <p14:creationId xmlns:p14="http://schemas.microsoft.com/office/powerpoint/2010/main" val="1328336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2013 - 2022 テーマ">
  <a:themeElements>
    <a:clrScheme name="Office 2013 - 2022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2013 - 2022 テーマ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Yu Gothic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Yu Gothic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74551</TotalTime>
  <Words>455</Words>
  <Application>Microsoft Macintosh PowerPoint</Application>
  <PresentationFormat>ユーザー設定</PresentationFormat>
  <Paragraphs>62</Paragraphs>
  <Slides>1</Slides>
  <Notes>1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9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</vt:i4>
      </vt:variant>
    </vt:vector>
  </HeadingPairs>
  <TitlesOfParts>
    <vt:vector size="11" baseType="lpstr">
      <vt:lpstr>Segoe UI Variable Display Semib</vt:lpstr>
      <vt:lpstr>メイリオ</vt:lpstr>
      <vt:lpstr>メイリオ</vt:lpstr>
      <vt:lpstr>Yu Gothic</vt:lpstr>
      <vt:lpstr>Arial</vt:lpstr>
      <vt:lpstr>Calibri</vt:lpstr>
      <vt:lpstr>Calibri Light</vt:lpstr>
      <vt:lpstr>Times New Roman</vt:lpstr>
      <vt:lpstr>Wingdings</vt:lpstr>
      <vt:lpstr>Office 2013 - 2022 テーマ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宇野　究人</dc:creator>
  <cp:keywords>, docId:29E647B314CA7B872505DA5015B604D0</cp:keywords>
  <cp:lastModifiedBy>okubo.lana.3n@ms.c.kyoto-u.ac.jp</cp:lastModifiedBy>
  <cp:revision>685</cp:revision>
  <cp:lastPrinted>2025-08-31T08:36:08Z</cp:lastPrinted>
  <dcterms:created xsi:type="dcterms:W3CDTF">2017-08-09T06:56:52Z</dcterms:created>
  <dcterms:modified xsi:type="dcterms:W3CDTF">2026-02-01T05:55:26Z</dcterms:modified>
</cp:coreProperties>
</file>